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10972800"/>
  <p:notesSz cx="10972800" cy="14630400"/>
  <p:embeddedFontLst>
    <p:embeddedFont>
      <p:font typeface="Montserrat Extra Bold"/>
      <p:regular r:id="rId27"/>
    </p:embeddedFont>
    <p:embeddedFont>
      <p:font typeface="Montserrat Extra Bold"/>
      <p:regular r:id="rId28"/>
    </p:embeddedFont>
    <p:embeddedFont>
      <p:font typeface="Montserrat"/>
      <p:regular r:id="rId29"/>
    </p:embeddedFont>
    <p:embeddedFont>
      <p:font typeface="Montserrat"/>
      <p:regular r:id="rId30"/>
    </p:embeddedFont>
    <p:embeddedFont>
      <p:font typeface="Montserrat"/>
      <p:regular r:id="rId31"/>
    </p:embeddedFont>
    <p:embeddedFont>
      <p:font typeface="Montserrat"/>
      <p:regular r:id="rId3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DCDCDC"/>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image" Target="../media/image-12-7.png"/><Relationship Id="rId8" Type="http://schemas.openxmlformats.org/officeDocument/2006/relationships/image" Target="../media/image-12-8.svg"/><Relationship Id="rId9" Type="http://schemas.openxmlformats.org/officeDocument/2006/relationships/image" Target="../media/image-12-9.png"/><Relationship Id="rId10" Type="http://schemas.openxmlformats.org/officeDocument/2006/relationships/image" Target="../media/image-12-10.svg"/><Relationship Id="rId11" Type="http://schemas.openxmlformats.org/officeDocument/2006/relationships/image" Target="../media/image-12-11.png"/><Relationship Id="rId12" Type="http://schemas.openxmlformats.org/officeDocument/2006/relationships/image" Target="../media/image-12-12.svg"/><Relationship Id="rId13" Type="http://schemas.openxmlformats.org/officeDocument/2006/relationships/image" Target="../media/image-12-13.png"/><Relationship Id="rId14" Type="http://schemas.openxmlformats.org/officeDocument/2006/relationships/image" Target="../media/image-12-14.svg"/><Relationship Id="rId15" Type="http://schemas.openxmlformats.org/officeDocument/2006/relationships/image" Target="../media/image-12-15.png"/><Relationship Id="rId16" Type="http://schemas.openxmlformats.org/officeDocument/2006/relationships/image" Target="../media/image-12-16.svg"/><Relationship Id="rId17" Type="http://schemas.openxmlformats.org/officeDocument/2006/relationships/slideLayout" Target="../slideLayouts/slideLayout13.xml"/><Relationship Id="rId1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4" Type="http://schemas.openxmlformats.org/officeDocument/2006/relationships/image" Target="../media/image-14-4.png"/><Relationship Id="rId5" Type="http://schemas.openxmlformats.org/officeDocument/2006/relationships/image" Target="../media/image-14-5.svg"/><Relationship Id="rId6" Type="http://schemas.openxmlformats.org/officeDocument/2006/relationships/image" Target="../media/image-14-6.png"/><Relationship Id="rId7" Type="http://schemas.openxmlformats.org/officeDocument/2006/relationships/image" Target="../media/image-14-7.svg"/><Relationship Id="rId8" Type="http://schemas.openxmlformats.org/officeDocument/2006/relationships/slideLayout" Target="../slideLayouts/slideLayout15.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svg"/><Relationship Id="rId4" Type="http://schemas.openxmlformats.org/officeDocument/2006/relationships/image" Target="../media/image-17-4.png"/><Relationship Id="rId5" Type="http://schemas.openxmlformats.org/officeDocument/2006/relationships/image" Target="../media/image-17-5.sv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svg"/><Relationship Id="rId9" Type="http://schemas.openxmlformats.org/officeDocument/2006/relationships/image" Target="../media/image-17-9.png"/><Relationship Id="rId10" Type="http://schemas.openxmlformats.org/officeDocument/2006/relationships/slideLayout" Target="../slideLayouts/slideLayout18.xml"/><Relationship Id="rId11"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slideLayout" Target="../slideLayouts/slideLayout19.xml"/><Relationship Id="rId9"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slideLayout" Target="../slideLayouts/slideLayout20.xml"/><Relationship Id="rId7"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svg"/><Relationship Id="rId6" Type="http://schemas.openxmlformats.org/officeDocument/2006/relationships/image" Target="../media/image-2-6.png"/><Relationship Id="rId7" Type="http://schemas.openxmlformats.org/officeDocument/2006/relationships/image" Target="../media/image-2-7.svg"/><Relationship Id="rId8" Type="http://schemas.openxmlformats.org/officeDocument/2006/relationships/slideLayout" Target="../slideLayouts/slideLayout3.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21.xm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2800"/>
          </a:xfrm>
          <a:prstGeom prst="rect">
            <a:avLst/>
          </a:prstGeom>
        </p:spPr>
      </p:pic>
      <p:sp>
        <p:nvSpPr>
          <p:cNvPr id="3" name="Text 0"/>
          <p:cNvSpPr/>
          <p:nvPr/>
        </p:nvSpPr>
        <p:spPr>
          <a:xfrm>
            <a:off x="6350198" y="4032409"/>
            <a:ext cx="6974919" cy="613529"/>
          </a:xfrm>
          <a:prstGeom prst="rect">
            <a:avLst/>
          </a:prstGeom>
          <a:noFill/>
          <a:ln/>
        </p:spPr>
        <p:txBody>
          <a:bodyPr wrap="none" lIns="0" tIns="0" rIns="0" bIns="0" rtlCol="0" anchor="t"/>
          <a:lstStyle/>
          <a:p>
            <a:pPr algn="l" indent="0" marL="0">
              <a:lnSpc>
                <a:spcPts val="4800"/>
              </a:lnSpc>
              <a:buNone/>
            </a:pPr>
            <a:r>
              <a:rPr lang="en-US" sz="3850" b="1" dirty="0">
                <a:solidFill>
                  <a:srgbClr val="1870CC"/>
                </a:solidFill>
                <a:latin typeface="Montserrat Extra Bold" pitchFamily="34" charset="0"/>
                <a:ea typeface="Montserrat Extra Bold" pitchFamily="34" charset="-122"/>
                <a:cs typeface="Montserrat Extra Bold" pitchFamily="34" charset="-120"/>
              </a:rPr>
              <a:t>Tầng Mạng và Giao thức IP</a:t>
            </a:r>
            <a:endParaRPr lang="en-US" sz="3850" dirty="0"/>
          </a:p>
        </p:txBody>
      </p:sp>
      <p:sp>
        <p:nvSpPr>
          <p:cNvPr id="4" name="Text 1"/>
          <p:cNvSpPr/>
          <p:nvPr/>
        </p:nvSpPr>
        <p:spPr>
          <a:xfrm>
            <a:off x="6350198" y="4969788"/>
            <a:ext cx="7416403" cy="345519"/>
          </a:xfrm>
          <a:prstGeom prst="rect">
            <a:avLst/>
          </a:prstGeom>
          <a:noFill/>
          <a:ln/>
        </p:spPr>
        <p:txBody>
          <a:bodyPr wrap="none" lIns="0" tIns="0" rIns="0" bIns="0" rtlCol="0" anchor="t"/>
          <a:lstStyle/>
          <a:p>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Môn học:</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Mạng máy tính</a:t>
            </a:r>
            <a:endParaRPr lang="en-US" sz="1700" dirty="0"/>
          </a:p>
        </p:txBody>
      </p:sp>
      <p:sp>
        <p:nvSpPr>
          <p:cNvPr id="5" name="Text 2"/>
          <p:cNvSpPr/>
          <p:nvPr/>
        </p:nvSpPr>
        <p:spPr>
          <a:xfrm>
            <a:off x="6350198" y="5558195"/>
            <a:ext cx="7416403" cy="1382077"/>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Tầng mạng - một trong những tầng quan trọng nhất trong mô hình OSI và TCP/IP. Chúng ta sẽ khám phá cách các gói tin được định tuyến qua mạng Internet toàn cầu, cơ chế chuyển mạch tại các router, và vai trò của giao thức IP - xương sống của Internet hiện đại.</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3798" y="1721882"/>
            <a:ext cx="4908471" cy="613529"/>
          </a:xfrm>
          <a:prstGeom prst="rect">
            <a:avLst/>
          </a:prstGeom>
          <a:noFill/>
          <a:ln/>
        </p:spPr>
        <p:txBody>
          <a:bodyPr wrap="none" lIns="0" tIns="0" rIns="0" bIns="0" rtlCol="0" anchor="t"/>
          <a:lstStyle/>
          <a:p>
            <a:pPr algn="l" indent="0" marL="0">
              <a:lnSpc>
                <a:spcPts val="4800"/>
              </a:lnSpc>
              <a:buNone/>
            </a:pPr>
            <a:r>
              <a:rPr lang="en-US" sz="3850" b="1" dirty="0">
                <a:solidFill>
                  <a:srgbClr val="1870CC"/>
                </a:solidFill>
                <a:latin typeface="Montserrat Extra Bold" pitchFamily="34" charset="0"/>
                <a:ea typeface="Montserrat Extra Bold" pitchFamily="34" charset="-122"/>
                <a:cs typeface="Montserrat Extra Bold" pitchFamily="34" charset="-120"/>
              </a:rPr>
              <a:t>Giao thức IP (IPv4)</a:t>
            </a:r>
            <a:endParaRPr lang="en-US" sz="3850" dirty="0"/>
          </a:p>
        </p:txBody>
      </p:sp>
      <p:sp>
        <p:nvSpPr>
          <p:cNvPr id="3" name="Text 1"/>
          <p:cNvSpPr/>
          <p:nvPr/>
        </p:nvSpPr>
        <p:spPr>
          <a:xfrm>
            <a:off x="863798" y="2421731"/>
            <a:ext cx="2945130" cy="368141"/>
          </a:xfrm>
          <a:prstGeom prst="rect">
            <a:avLst/>
          </a:prstGeom>
          <a:noFill/>
          <a:ln/>
        </p:spPr>
        <p:txBody>
          <a:bodyPr wrap="none" lIns="0" tIns="0" rIns="0" bIns="0" rtlCol="0" anchor="t"/>
          <a:lstStyle/>
          <a:p>
            <a:pPr algn="l" indent="0" marL="0">
              <a:lnSpc>
                <a:spcPts val="2850"/>
              </a:lnSpc>
              <a:buNone/>
            </a:pPr>
            <a:r>
              <a:rPr lang="en-US" sz="2300" b="1" dirty="0">
                <a:solidFill>
                  <a:srgbClr val="1870CC"/>
                </a:solidFill>
                <a:latin typeface="Montserrat Extra Bold" pitchFamily="34" charset="0"/>
                <a:ea typeface="Montserrat Extra Bold" pitchFamily="34" charset="-122"/>
                <a:cs typeface="Montserrat Extra Bold" pitchFamily="34" charset="-120"/>
              </a:rPr>
              <a:t>Địa chỉ hóa</a:t>
            </a:r>
            <a:endParaRPr lang="en-US" sz="2300" dirty="0"/>
          </a:p>
        </p:txBody>
      </p:sp>
      <p:sp>
        <p:nvSpPr>
          <p:cNvPr id="4" name="Text 2"/>
          <p:cNvSpPr/>
          <p:nvPr/>
        </p:nvSpPr>
        <p:spPr>
          <a:xfrm>
            <a:off x="863798" y="3113723"/>
            <a:ext cx="12902803" cy="1036558"/>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Địa chỉ IP là định danh duy nhất cho mỗi </a:t>
            </a:r>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giao diện (interface)</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của thiết bị mạng. Một thiết bị có nhiều giao diện (như router) sẽ có nhiều địa chỉ IP. IPv4 sử dụng </a:t>
            </a:r>
            <a:pPr algn="l" indent="0" marL="0">
              <a:lnSpc>
                <a:spcPts val="2700"/>
              </a:lnSpc>
              <a:buNone/>
            </a:pPr>
            <a:r>
              <a:rPr lang="en-US" sz="1700" dirty="0">
                <a:solidFill>
                  <a:srgbClr val="FFD604"/>
                </a:solidFill>
                <a:latin typeface="Montserrat" pitchFamily="34" charset="0"/>
                <a:ea typeface="Montserrat" pitchFamily="34" charset="-122"/>
                <a:cs typeface="Montserrat" pitchFamily="34" charset="-120"/>
              </a:rPr>
              <a:t>32 bit (4 byte)</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được biểu diễn dưới dạng thập phân có dấu chấm: x.x.x.x (ví dụ: 192.168.1.1).</a:t>
            </a:r>
            <a:endParaRPr lang="en-US" sz="1700" dirty="0"/>
          </a:p>
        </p:txBody>
      </p:sp>
      <p:sp>
        <p:nvSpPr>
          <p:cNvPr id="5" name="Shape 3"/>
          <p:cNvSpPr/>
          <p:nvPr/>
        </p:nvSpPr>
        <p:spPr>
          <a:xfrm>
            <a:off x="863798" y="5040987"/>
            <a:ext cx="4156948" cy="1835825"/>
          </a:xfrm>
          <a:prstGeom prst="roundRect">
            <a:avLst>
              <a:gd name="adj" fmla="val 4941"/>
            </a:avLst>
          </a:prstGeom>
          <a:solidFill>
            <a:srgbClr val="FFFFFF"/>
          </a:solidFill>
          <a:ln w="30480">
            <a:solidFill>
              <a:srgbClr val="D1DCFA"/>
            </a:solidFill>
            <a:prstDash val="solid"/>
          </a:ln>
        </p:spPr>
      </p:sp>
      <p:sp>
        <p:nvSpPr>
          <p:cNvPr id="6" name="Shape 4"/>
          <p:cNvSpPr/>
          <p:nvPr/>
        </p:nvSpPr>
        <p:spPr>
          <a:xfrm>
            <a:off x="894278" y="5071467"/>
            <a:ext cx="4095988" cy="215860"/>
          </a:xfrm>
          <a:prstGeom prst="roundRect">
            <a:avLst>
              <a:gd name="adj" fmla="val 25079"/>
            </a:avLst>
          </a:prstGeom>
          <a:solidFill>
            <a:srgbClr val="FFFFFF"/>
          </a:solidFill>
          <a:ln/>
        </p:spPr>
      </p:sp>
      <p:sp>
        <p:nvSpPr>
          <p:cNvPr id="7" name="Text 5"/>
          <p:cNvSpPr/>
          <p:nvPr/>
        </p:nvSpPr>
        <p:spPr>
          <a:xfrm>
            <a:off x="1110139" y="5503188"/>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Lớp A (0...)</a:t>
            </a:r>
            <a:endParaRPr lang="en-US" sz="1900" dirty="0"/>
          </a:p>
        </p:txBody>
      </p:sp>
      <p:sp>
        <p:nvSpPr>
          <p:cNvPr id="8" name="Text 6"/>
          <p:cNvSpPr/>
          <p:nvPr/>
        </p:nvSpPr>
        <p:spPr>
          <a:xfrm>
            <a:off x="1110139" y="5939433"/>
            <a:ext cx="3664268"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Prefix: /8 - Dành cho mạng cực lớn (16 triệu host). Ví dụ: 10.0.0.0/8</a:t>
            </a:r>
            <a:endParaRPr lang="en-US" sz="1700" dirty="0"/>
          </a:p>
        </p:txBody>
      </p:sp>
      <p:sp>
        <p:nvSpPr>
          <p:cNvPr id="9" name="Shape 7"/>
          <p:cNvSpPr/>
          <p:nvPr/>
        </p:nvSpPr>
        <p:spPr>
          <a:xfrm>
            <a:off x="5236607" y="4717018"/>
            <a:ext cx="4157067" cy="2159794"/>
          </a:xfrm>
          <a:prstGeom prst="roundRect">
            <a:avLst>
              <a:gd name="adj" fmla="val 4200"/>
            </a:avLst>
          </a:prstGeom>
          <a:solidFill>
            <a:srgbClr val="FFFFFF"/>
          </a:solidFill>
          <a:ln w="30480">
            <a:solidFill>
              <a:srgbClr val="D1DCFA"/>
            </a:solidFill>
            <a:prstDash val="solid"/>
          </a:ln>
        </p:spPr>
      </p:sp>
      <p:sp>
        <p:nvSpPr>
          <p:cNvPr id="10" name="Shape 8"/>
          <p:cNvSpPr/>
          <p:nvPr/>
        </p:nvSpPr>
        <p:spPr>
          <a:xfrm>
            <a:off x="5267087" y="4747498"/>
            <a:ext cx="4096107" cy="215860"/>
          </a:xfrm>
          <a:prstGeom prst="roundRect">
            <a:avLst>
              <a:gd name="adj" fmla="val 25079"/>
            </a:avLst>
          </a:prstGeom>
          <a:solidFill>
            <a:srgbClr val="FFFFFF"/>
          </a:solidFill>
          <a:ln/>
        </p:spPr>
      </p:sp>
      <p:sp>
        <p:nvSpPr>
          <p:cNvPr id="11" name="Text 9"/>
          <p:cNvSpPr/>
          <p:nvPr/>
        </p:nvSpPr>
        <p:spPr>
          <a:xfrm>
            <a:off x="5482947" y="5179219"/>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Lớp B (10...)</a:t>
            </a:r>
            <a:endParaRPr lang="en-US" sz="1900" dirty="0"/>
          </a:p>
        </p:txBody>
      </p:sp>
      <p:sp>
        <p:nvSpPr>
          <p:cNvPr id="12" name="Text 10"/>
          <p:cNvSpPr/>
          <p:nvPr/>
        </p:nvSpPr>
        <p:spPr>
          <a:xfrm>
            <a:off x="5482947" y="5615464"/>
            <a:ext cx="3664387"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Prefix: /16 - Dành cho mạng vừa (65,536 host). Ví dụ: 172.16.0.0/16</a:t>
            </a:r>
            <a:endParaRPr lang="en-US" sz="1700" dirty="0"/>
          </a:p>
        </p:txBody>
      </p:sp>
      <p:sp>
        <p:nvSpPr>
          <p:cNvPr id="13" name="Shape 11"/>
          <p:cNvSpPr/>
          <p:nvPr/>
        </p:nvSpPr>
        <p:spPr>
          <a:xfrm>
            <a:off x="9609534" y="4393168"/>
            <a:ext cx="4157067" cy="2483644"/>
          </a:xfrm>
          <a:prstGeom prst="roundRect">
            <a:avLst>
              <a:gd name="adj" fmla="val 3652"/>
            </a:avLst>
          </a:prstGeom>
          <a:solidFill>
            <a:srgbClr val="FFFFFF"/>
          </a:solidFill>
          <a:ln w="30480">
            <a:solidFill>
              <a:srgbClr val="D1DCFA"/>
            </a:solidFill>
            <a:prstDash val="solid"/>
          </a:ln>
        </p:spPr>
      </p:sp>
      <p:sp>
        <p:nvSpPr>
          <p:cNvPr id="14" name="Shape 12"/>
          <p:cNvSpPr/>
          <p:nvPr/>
        </p:nvSpPr>
        <p:spPr>
          <a:xfrm>
            <a:off x="9640014" y="4423648"/>
            <a:ext cx="4096107" cy="215860"/>
          </a:xfrm>
          <a:prstGeom prst="roundRect">
            <a:avLst>
              <a:gd name="adj" fmla="val 25079"/>
            </a:avLst>
          </a:prstGeom>
          <a:solidFill>
            <a:srgbClr val="FFFFFF"/>
          </a:solidFill>
          <a:ln/>
        </p:spPr>
      </p:sp>
      <p:sp>
        <p:nvSpPr>
          <p:cNvPr id="15" name="Text 13"/>
          <p:cNvSpPr/>
          <p:nvPr/>
        </p:nvSpPr>
        <p:spPr>
          <a:xfrm>
            <a:off x="9855875" y="4855369"/>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Lớp C (110...)</a:t>
            </a:r>
            <a:endParaRPr lang="en-US" sz="1900" dirty="0"/>
          </a:p>
        </p:txBody>
      </p:sp>
      <p:sp>
        <p:nvSpPr>
          <p:cNvPr id="16" name="Text 14"/>
          <p:cNvSpPr/>
          <p:nvPr/>
        </p:nvSpPr>
        <p:spPr>
          <a:xfrm>
            <a:off x="9855875" y="5291614"/>
            <a:ext cx="3664387"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Prefix: /24 - Dành cho mạng nhỏ (254 host). Ví dụ: 192.168.1.0/24</a:t>
            </a:r>
            <a:endParaRPr lang="en-US" sz="1700" dirty="0"/>
          </a:p>
        </p:txBody>
      </p:sp>
      <p:sp>
        <p:nvSpPr>
          <p:cNvPr id="17" name="Shape 15"/>
          <p:cNvSpPr/>
          <p:nvPr/>
        </p:nvSpPr>
        <p:spPr>
          <a:xfrm>
            <a:off x="863798" y="7119699"/>
            <a:ext cx="12902803" cy="2131100"/>
          </a:xfrm>
          <a:prstGeom prst="roundRect">
            <a:avLst>
              <a:gd name="adj" fmla="val 4257"/>
            </a:avLst>
          </a:prstGeom>
          <a:solidFill>
            <a:srgbClr val="B9CBF8"/>
          </a:solidFill>
          <a:ln/>
        </p:spPr>
      </p:sp>
      <p:pic>
        <p:nvPicPr>
          <p:cNvPr id="18" name="Image 0" descr="preencoded.png">    </p:cNvPr>
          <p:cNvPicPr>
            <a:picLocks noChangeAspect="1"/>
          </p:cNvPicPr>
          <p:nvPr/>
        </p:nvPicPr>
        <p:blipFill>
          <a:blip r:embed="rId1"/>
          <a:stretch>
            <a:fillRect/>
          </a:stretch>
        </p:blipFill>
        <p:spPr>
          <a:xfrm>
            <a:off x="1079659" y="7410926"/>
            <a:ext cx="306705" cy="245388"/>
          </a:xfrm>
          <a:prstGeom prst="rect">
            <a:avLst/>
          </a:prstGeom>
        </p:spPr>
      </p:pic>
      <p:sp>
        <p:nvSpPr>
          <p:cNvPr id="19" name="Text 16"/>
          <p:cNvSpPr/>
          <p:nvPr/>
        </p:nvSpPr>
        <p:spPr>
          <a:xfrm>
            <a:off x="1602224" y="7389495"/>
            <a:ext cx="407098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Vấn đề với Phân lớp Cứng nhắc</a:t>
            </a:r>
            <a:endParaRPr lang="en-US" sz="1900" dirty="0"/>
          </a:p>
        </p:txBody>
      </p:sp>
      <p:sp>
        <p:nvSpPr>
          <p:cNvPr id="20" name="Text 17"/>
          <p:cNvSpPr/>
          <p:nvPr/>
        </p:nvSpPr>
        <p:spPr>
          <a:xfrm>
            <a:off x="1602224" y="7912060"/>
            <a:ext cx="11948517" cy="1036558"/>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Hệ thống phân lớp truyền thống gây </a:t>
            </a:r>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lãng phí địa chỉ</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nghiêm trọng. Lớp B quá lớn (65K địa chỉ) cho hầu hết tổ chức, trong khi lớp C quá nhỏ (254 địa chỉ). Một công ty cần 1,000 địa chỉ phải xin lớp B và lãng phí 64,000 địa chỉ còn lại. Điều này dẫn đến sự ra đời của CIDR.</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12458" y="421005"/>
            <a:ext cx="6366986" cy="434935"/>
          </a:xfrm>
          <a:prstGeom prst="rect">
            <a:avLst/>
          </a:prstGeom>
          <a:noFill/>
          <a:ln/>
        </p:spPr>
        <p:txBody>
          <a:bodyPr wrap="none" lIns="0" tIns="0" rIns="0" bIns="0" rtlCol="0" anchor="t"/>
          <a:lstStyle/>
          <a:p>
            <a:pPr algn="l" indent="0" marL="0">
              <a:lnSpc>
                <a:spcPts val="3400"/>
              </a:lnSpc>
              <a:buNone/>
            </a:pPr>
            <a:r>
              <a:rPr lang="en-US" sz="2700" b="1" dirty="0">
                <a:solidFill>
                  <a:srgbClr val="1870CC"/>
                </a:solidFill>
                <a:latin typeface="Montserrat Extra Bold" pitchFamily="34" charset="0"/>
                <a:ea typeface="Montserrat Extra Bold" pitchFamily="34" charset="-122"/>
                <a:cs typeface="Montserrat Extra Bold" pitchFamily="34" charset="-120"/>
              </a:rPr>
              <a:t>Định tuyến không phân lớp (CIDR)</a:t>
            </a:r>
            <a:endParaRPr lang="en-US" sz="2700" dirty="0"/>
          </a:p>
        </p:txBody>
      </p:sp>
      <p:sp>
        <p:nvSpPr>
          <p:cNvPr id="3" name="Text 1"/>
          <p:cNvSpPr/>
          <p:nvPr/>
        </p:nvSpPr>
        <p:spPr>
          <a:xfrm>
            <a:off x="612458" y="917138"/>
            <a:ext cx="3499366" cy="260985"/>
          </a:xfrm>
          <a:prstGeom prst="rect">
            <a:avLst/>
          </a:prstGeom>
          <a:noFill/>
          <a:ln/>
        </p:spPr>
        <p:txBody>
          <a:bodyPr wrap="none" lIns="0" tIns="0" rIns="0" bIns="0" rtlCol="0" anchor="t"/>
          <a:lstStyle/>
          <a:p>
            <a:pPr algn="l" indent="0" marL="0">
              <a:lnSpc>
                <a:spcPts val="2050"/>
              </a:lnSpc>
              <a:buNone/>
            </a:pPr>
            <a:r>
              <a:rPr lang="en-US" sz="1600" b="1" dirty="0">
                <a:solidFill>
                  <a:srgbClr val="1870CC"/>
                </a:solidFill>
                <a:latin typeface="Montserrat Extra Bold" pitchFamily="34" charset="0"/>
                <a:ea typeface="Montserrat Extra Bold" pitchFamily="34" charset="-122"/>
                <a:cs typeface="Montserrat Extra Bold" pitchFamily="34" charset="-120"/>
              </a:rPr>
              <a:t>Classless Inter-Domain Routing</a:t>
            </a:r>
            <a:endParaRPr lang="en-US" sz="1600" dirty="0"/>
          </a:p>
        </p:txBody>
      </p:sp>
      <p:sp>
        <p:nvSpPr>
          <p:cNvPr id="4" name="Text 2"/>
          <p:cNvSpPr/>
          <p:nvPr/>
        </p:nvSpPr>
        <p:spPr>
          <a:xfrm>
            <a:off x="612458" y="1545550"/>
            <a:ext cx="7204948" cy="734735"/>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Montserrat" pitchFamily="34" charset="0"/>
                <a:ea typeface="Montserrat" pitchFamily="34" charset="-122"/>
                <a:cs typeface="Montserrat" pitchFamily="34" charset="-120"/>
              </a:rPr>
              <a:t>CIDR là giải pháp cách mạng loại bỏ khái niệm phân lớp cứng nhắc của A, B, C. Thay vì bị ràng buộc vào các kích thước cố định /8, /16, /24, CIDR cho phép sử dụng </a:t>
            </a:r>
            <a:pPr algn="l" indent="0" marL="0">
              <a:lnSpc>
                <a:spcPts val="1900"/>
              </a:lnSpc>
              <a:buNone/>
            </a:pPr>
            <a:r>
              <a:rPr lang="en-US" sz="1200" dirty="0">
                <a:solidFill>
                  <a:srgbClr val="FFD604"/>
                </a:solidFill>
                <a:latin typeface="Montserrat" pitchFamily="34" charset="0"/>
                <a:ea typeface="Montserrat" pitchFamily="34" charset="-122"/>
                <a:cs typeface="Montserrat" pitchFamily="34" charset="-120"/>
              </a:rPr>
              <a:t>bất kỳ độ dài prefix nào</a:t>
            </a:r>
            <a:pPr algn="l" indent="0" marL="0">
              <a:lnSpc>
                <a:spcPts val="1900"/>
              </a:lnSpc>
              <a:buNone/>
            </a:pPr>
            <a:r>
              <a:rPr lang="en-US" sz="1200" dirty="0">
                <a:solidFill>
                  <a:srgbClr val="000000"/>
                </a:solidFill>
                <a:latin typeface="Montserrat" pitchFamily="34" charset="0"/>
                <a:ea typeface="Montserrat" pitchFamily="34" charset="-122"/>
                <a:cs typeface="Montserrat" pitchFamily="34" charset="-120"/>
              </a:rPr>
              <a:t> từ /8 đến /30.</a:t>
            </a:r>
            <a:endParaRPr lang="en-US" sz="1200" dirty="0"/>
          </a:p>
        </p:txBody>
      </p:sp>
      <p:sp>
        <p:nvSpPr>
          <p:cNvPr id="5" name="Text 3"/>
          <p:cNvSpPr/>
          <p:nvPr/>
        </p:nvSpPr>
        <p:spPr>
          <a:xfrm>
            <a:off x="612458" y="2418040"/>
            <a:ext cx="7204948" cy="489823"/>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Montserrat" pitchFamily="34" charset="0"/>
                <a:ea typeface="Montserrat" pitchFamily="34" charset="-122"/>
                <a:cs typeface="Montserrat" pitchFamily="34" charset="-120"/>
              </a:rPr>
              <a:t>Cấu trúc địa chỉ CIDR: </a:t>
            </a:r>
            <a:pPr algn="l" indent="0" marL="0">
              <a:lnSpc>
                <a:spcPts val="1900"/>
              </a:lnSpc>
              <a:buNone/>
            </a:pPr>
            <a:r>
              <a:rPr lang="en-US" sz="1200" b="1" dirty="0">
                <a:solidFill>
                  <a:srgbClr val="000000"/>
                </a:solidFill>
                <a:latin typeface="Montserrat" pitchFamily="34" charset="0"/>
                <a:ea typeface="Montserrat" pitchFamily="34" charset="-122"/>
                <a:cs typeface="Montserrat" pitchFamily="34" charset="-120"/>
              </a:rPr>
              <a:t>a.b.c.d/x</a:t>
            </a:r>
            <a:pPr algn="l" indent="0" marL="0">
              <a:lnSpc>
                <a:spcPts val="1900"/>
              </a:lnSpc>
              <a:buNone/>
            </a:pPr>
            <a:r>
              <a:rPr lang="en-US" sz="1200" dirty="0">
                <a:solidFill>
                  <a:srgbClr val="000000"/>
                </a:solidFill>
                <a:latin typeface="Montserrat" pitchFamily="34" charset="0"/>
                <a:ea typeface="Montserrat" pitchFamily="34" charset="-122"/>
                <a:cs typeface="Montserrat" pitchFamily="34" charset="-120"/>
              </a:rPr>
              <a:t>, trong đó x là số bit dành cho phần mạng (Network Prefix). Phần còn lại (32-x bit) dùng cho phần host.</a:t>
            </a:r>
            <a:endParaRPr lang="en-US" sz="1200" dirty="0"/>
          </a:p>
        </p:txBody>
      </p:sp>
      <p:sp>
        <p:nvSpPr>
          <p:cNvPr id="6" name="Text 4"/>
          <p:cNvSpPr/>
          <p:nvPr/>
        </p:nvSpPr>
        <p:spPr>
          <a:xfrm>
            <a:off x="612458" y="3060978"/>
            <a:ext cx="1739979" cy="217408"/>
          </a:xfrm>
          <a:prstGeom prst="rect">
            <a:avLst/>
          </a:prstGeom>
          <a:noFill/>
          <a:ln/>
        </p:spPr>
        <p:txBody>
          <a:bodyPr wrap="none" lIns="0" tIns="0" rIns="0" bIns="0" rtlCol="0" anchor="t"/>
          <a:lstStyle/>
          <a:p>
            <a:pPr algn="l" indent="0" marL="0">
              <a:lnSpc>
                <a:spcPts val="1700"/>
              </a:lnSpc>
              <a:buNone/>
            </a:pPr>
            <a:r>
              <a:rPr lang="en-US" sz="1350" b="1" dirty="0">
                <a:solidFill>
                  <a:srgbClr val="1870CC"/>
                </a:solidFill>
                <a:latin typeface="Montserrat Extra Bold" pitchFamily="34" charset="0"/>
                <a:ea typeface="Montserrat Extra Bold" pitchFamily="34" charset="-122"/>
                <a:cs typeface="Montserrat Extra Bold" pitchFamily="34" charset="-120"/>
              </a:rPr>
              <a:t>Ví dụ minh họa</a:t>
            </a:r>
            <a:endParaRPr lang="en-US" sz="1350" dirty="0"/>
          </a:p>
        </p:txBody>
      </p:sp>
      <p:sp>
        <p:nvSpPr>
          <p:cNvPr id="7" name="Text 5"/>
          <p:cNvSpPr/>
          <p:nvPr/>
        </p:nvSpPr>
        <p:spPr>
          <a:xfrm>
            <a:off x="612458" y="3431500"/>
            <a:ext cx="7204948" cy="244912"/>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highlight>
                  <a:srgbClr val="F2F2F2"/>
                </a:highlight>
                <a:latin typeface="Consolas" pitchFamily="34" charset="0"/>
                <a:ea typeface="Consolas" pitchFamily="34" charset="-122"/>
                <a:cs typeface="Consolas" pitchFamily="34" charset="-120"/>
              </a:rPr>
              <a:t>200.23.16.0/23</a:t>
            </a:r>
            <a:pPr algn="l" indent="0" marL="0">
              <a:lnSpc>
                <a:spcPts val="1900"/>
              </a:lnSpc>
              <a:buNone/>
            </a:pPr>
            <a:r>
              <a:rPr lang="en-US" sz="1200" dirty="0">
                <a:solidFill>
                  <a:srgbClr val="000000"/>
                </a:solidFill>
                <a:latin typeface="Montserrat" pitchFamily="34" charset="0"/>
                <a:ea typeface="Montserrat" pitchFamily="34" charset="-122"/>
                <a:cs typeface="Montserrat" pitchFamily="34" charset="-120"/>
              </a:rPr>
              <a:t>: 23 bit mạng → 512 địa chỉ (2⁹)</a:t>
            </a:r>
            <a:endParaRPr lang="en-US" sz="1200" dirty="0"/>
          </a:p>
        </p:txBody>
      </p:sp>
      <p:sp>
        <p:nvSpPr>
          <p:cNvPr id="8" name="Text 6"/>
          <p:cNvSpPr/>
          <p:nvPr/>
        </p:nvSpPr>
        <p:spPr>
          <a:xfrm>
            <a:off x="612458" y="3729990"/>
            <a:ext cx="7204948" cy="244912"/>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highlight>
                  <a:srgbClr val="F2F2F2"/>
                </a:highlight>
                <a:latin typeface="Consolas" pitchFamily="34" charset="0"/>
                <a:ea typeface="Consolas" pitchFamily="34" charset="-122"/>
                <a:cs typeface="Consolas" pitchFamily="34" charset="-120"/>
              </a:rPr>
              <a:t>200.23.18.0/23</a:t>
            </a:r>
            <a:pPr algn="l" indent="0" marL="0">
              <a:lnSpc>
                <a:spcPts val="1900"/>
              </a:lnSpc>
              <a:buNone/>
            </a:pPr>
            <a:r>
              <a:rPr lang="en-US" sz="1200" dirty="0">
                <a:solidFill>
                  <a:srgbClr val="000000"/>
                </a:solidFill>
                <a:latin typeface="Montserrat" pitchFamily="34" charset="0"/>
                <a:ea typeface="Montserrat" pitchFamily="34" charset="-122"/>
                <a:cs typeface="Montserrat" pitchFamily="34" charset="-120"/>
              </a:rPr>
              <a:t>: Cùng prefix 200.23.16.0/23</a:t>
            </a:r>
            <a:endParaRPr lang="en-US" sz="1200" dirty="0"/>
          </a:p>
        </p:txBody>
      </p:sp>
      <p:sp>
        <p:nvSpPr>
          <p:cNvPr id="9" name="Text 7"/>
          <p:cNvSpPr/>
          <p:nvPr/>
        </p:nvSpPr>
        <p:spPr>
          <a:xfrm>
            <a:off x="612458" y="4028480"/>
            <a:ext cx="7204948" cy="244912"/>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highlight>
                  <a:srgbClr val="F2F2F2"/>
                </a:highlight>
                <a:latin typeface="Consolas" pitchFamily="34" charset="0"/>
                <a:ea typeface="Consolas" pitchFamily="34" charset="-122"/>
                <a:cs typeface="Consolas" pitchFamily="34" charset="-120"/>
              </a:rPr>
              <a:t>200.23.20.0/22</a:t>
            </a:r>
            <a:pPr algn="l" indent="0" marL="0">
              <a:lnSpc>
                <a:spcPts val="1900"/>
              </a:lnSpc>
              <a:buNone/>
            </a:pPr>
            <a:r>
              <a:rPr lang="en-US" sz="1200" dirty="0">
                <a:solidFill>
                  <a:srgbClr val="000000"/>
                </a:solidFill>
                <a:latin typeface="Montserrat" pitchFamily="34" charset="0"/>
                <a:ea typeface="Montserrat" pitchFamily="34" charset="-122"/>
                <a:cs typeface="Montserrat" pitchFamily="34" charset="-120"/>
              </a:rPr>
              <a:t>: 22 bit mạng → 1024 địa chỉ</a:t>
            </a:r>
            <a:endParaRPr lang="en-US" sz="1200" dirty="0"/>
          </a:p>
        </p:txBody>
      </p:sp>
      <p:pic>
        <p:nvPicPr>
          <p:cNvPr id="10" name="Image 0" descr="preencoded.png">    </p:cNvPr>
          <p:cNvPicPr>
            <a:picLocks noChangeAspect="1"/>
          </p:cNvPicPr>
          <p:nvPr/>
        </p:nvPicPr>
        <p:blipFill>
          <a:blip r:embed="rId1"/>
          <a:stretch>
            <a:fillRect/>
          </a:stretch>
        </p:blipFill>
        <p:spPr>
          <a:xfrm>
            <a:off x="8198406" y="1579959"/>
            <a:ext cx="5827038" cy="5827038"/>
          </a:xfrm>
          <a:prstGeom prst="rect">
            <a:avLst/>
          </a:prstGeom>
        </p:spPr>
      </p:pic>
      <p:sp>
        <p:nvSpPr>
          <p:cNvPr id="11" name="Text 8"/>
          <p:cNvSpPr/>
          <p:nvPr/>
        </p:nvSpPr>
        <p:spPr>
          <a:xfrm>
            <a:off x="8198406" y="7579162"/>
            <a:ext cx="1739979" cy="217408"/>
          </a:xfrm>
          <a:prstGeom prst="rect">
            <a:avLst/>
          </a:prstGeom>
          <a:noFill/>
          <a:ln/>
        </p:spPr>
        <p:txBody>
          <a:bodyPr wrap="none" lIns="0" tIns="0" rIns="0" bIns="0" rtlCol="0" anchor="t"/>
          <a:lstStyle/>
          <a:p>
            <a:pPr algn="l" indent="0" marL="0">
              <a:lnSpc>
                <a:spcPts val="1700"/>
              </a:lnSpc>
              <a:buNone/>
            </a:pPr>
            <a:r>
              <a:rPr lang="en-US" sz="1350" b="1" dirty="0">
                <a:solidFill>
                  <a:srgbClr val="1870CC"/>
                </a:solidFill>
                <a:latin typeface="Montserrat Extra Bold" pitchFamily="34" charset="0"/>
                <a:ea typeface="Montserrat Extra Bold" pitchFamily="34" charset="-122"/>
                <a:cs typeface="Montserrat Extra Bold" pitchFamily="34" charset="-120"/>
              </a:rPr>
              <a:t>Subnet Mask</a:t>
            </a:r>
            <a:endParaRPr lang="en-US" sz="1350" dirty="0"/>
          </a:p>
        </p:txBody>
      </p:sp>
      <p:sp>
        <p:nvSpPr>
          <p:cNvPr id="12" name="Text 9"/>
          <p:cNvSpPr/>
          <p:nvPr/>
        </p:nvSpPr>
        <p:spPr>
          <a:xfrm>
            <a:off x="8198406" y="7949684"/>
            <a:ext cx="5827038" cy="244912"/>
          </a:xfrm>
          <a:prstGeom prst="rect">
            <a:avLst/>
          </a:prstGeom>
          <a:noFill/>
          <a:ln/>
        </p:spPr>
        <p:txBody>
          <a:bodyPr wrap="none" lIns="0" tIns="0" rIns="0" bIns="0" rtlCol="0" anchor="t"/>
          <a:lstStyle/>
          <a:p>
            <a:pPr algn="l" indent="0" marL="0">
              <a:lnSpc>
                <a:spcPts val="1900"/>
              </a:lnSpc>
              <a:buNone/>
            </a:pPr>
            <a:r>
              <a:rPr lang="en-US" sz="1200" dirty="0">
                <a:solidFill>
                  <a:srgbClr val="000000"/>
                </a:solidFill>
                <a:latin typeface="Montserrat" pitchFamily="34" charset="0"/>
                <a:ea typeface="Montserrat" pitchFamily="34" charset="-122"/>
                <a:cs typeface="Montserrat" pitchFamily="34" charset="-120"/>
              </a:rPr>
              <a:t>Dùng để xác định phần nào của địa chỉ là mạng, phần nào là host:</a:t>
            </a:r>
            <a:endParaRPr lang="en-US" sz="1200" dirty="0"/>
          </a:p>
        </p:txBody>
      </p:sp>
      <p:sp>
        <p:nvSpPr>
          <p:cNvPr id="13" name="Shape 10"/>
          <p:cNvSpPr/>
          <p:nvPr/>
        </p:nvSpPr>
        <p:spPr>
          <a:xfrm>
            <a:off x="8198406" y="8366760"/>
            <a:ext cx="5827038" cy="964287"/>
          </a:xfrm>
          <a:prstGeom prst="roundRect">
            <a:avLst>
              <a:gd name="adj" fmla="val 6669"/>
            </a:avLst>
          </a:prstGeom>
          <a:solidFill>
            <a:srgbClr val="F2F2F2"/>
          </a:solidFill>
          <a:ln/>
        </p:spPr>
      </p:sp>
      <p:sp>
        <p:nvSpPr>
          <p:cNvPr id="14" name="Shape 11"/>
          <p:cNvSpPr/>
          <p:nvPr/>
        </p:nvSpPr>
        <p:spPr>
          <a:xfrm>
            <a:off x="8190786" y="8366760"/>
            <a:ext cx="5842278" cy="964287"/>
          </a:xfrm>
          <a:prstGeom prst="roundRect">
            <a:avLst>
              <a:gd name="adj" fmla="val 2382"/>
            </a:avLst>
          </a:prstGeom>
          <a:solidFill>
            <a:srgbClr val="F2F2F2"/>
          </a:solidFill>
          <a:ln/>
        </p:spPr>
      </p:sp>
      <p:sp>
        <p:nvSpPr>
          <p:cNvPr id="15" name="Text 12"/>
          <p:cNvSpPr/>
          <p:nvPr/>
        </p:nvSpPr>
        <p:spPr>
          <a:xfrm>
            <a:off x="8343900" y="8481536"/>
            <a:ext cx="5536049" cy="734735"/>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highlight>
                  <a:srgbClr val="F2F2F2"/>
                </a:highlight>
                <a:latin typeface="Consolas" pitchFamily="34" charset="0"/>
                <a:ea typeface="Consolas" pitchFamily="34" charset="-122"/>
                <a:cs typeface="Consolas" pitchFamily="34" charset="-120"/>
              </a:rPr>
              <a:t>IP:   192.168.10.130</a:t>
            </a:r>
            <a:endParaRPr lang="en-US" sz="1200" dirty="0"/>
          </a:p>
          <a:p>
            <a:pPr algn="l" indent="0" marL="0">
              <a:lnSpc>
                <a:spcPts val="1900"/>
              </a:lnSpc>
              <a:buNone/>
            </a:pPr>
            <a:r>
              <a:rPr lang="en-US" sz="1200" dirty="0">
                <a:solidFill>
                  <a:srgbClr val="000000"/>
                </a:solidFill>
                <a:highlight>
                  <a:srgbClr val="F2F2F2"/>
                </a:highlight>
                <a:latin typeface="Consolas" pitchFamily="34" charset="0"/>
                <a:ea typeface="Consolas" pitchFamily="34" charset="-122"/>
                <a:cs typeface="Consolas" pitchFamily="34" charset="-120"/>
              </a:rPr>
              <a:t>Mask: 255.255.255.128 (/25)</a:t>
            </a:r>
            <a:endParaRPr lang="en-US" sz="1200" dirty="0"/>
          </a:p>
          <a:p>
            <a:pPr algn="l" indent="0" marL="0">
              <a:lnSpc>
                <a:spcPts val="1900"/>
              </a:lnSpc>
              <a:buNone/>
            </a:pPr>
            <a:r>
              <a:rPr lang="en-US" sz="1200" dirty="0">
                <a:solidFill>
                  <a:srgbClr val="000000"/>
                </a:solidFill>
                <a:highlight>
                  <a:srgbClr val="F2F2F2"/>
                </a:highlight>
                <a:latin typeface="Consolas" pitchFamily="34" charset="0"/>
                <a:ea typeface="Consolas" pitchFamily="34" charset="-122"/>
                <a:cs typeface="Consolas" pitchFamily="34" charset="-120"/>
              </a:rPr>
              <a:t>Net:  192.168.10.128/25</a:t>
            </a:r>
            <a:endParaRPr lang="en-US" sz="1200" dirty="0"/>
          </a:p>
        </p:txBody>
      </p:sp>
      <p:sp>
        <p:nvSpPr>
          <p:cNvPr id="16" name="Shape 13"/>
          <p:cNvSpPr/>
          <p:nvPr/>
        </p:nvSpPr>
        <p:spPr>
          <a:xfrm>
            <a:off x="612458" y="9675376"/>
            <a:ext cx="6626185" cy="1395889"/>
          </a:xfrm>
          <a:prstGeom prst="roundRect">
            <a:avLst>
              <a:gd name="adj" fmla="val 7861"/>
            </a:avLst>
          </a:prstGeom>
          <a:solidFill>
            <a:srgbClr val="FFFFFF"/>
          </a:solidFill>
          <a:ln w="22860">
            <a:solidFill>
              <a:srgbClr val="D1DCFA"/>
            </a:solidFill>
            <a:prstDash val="solid"/>
          </a:ln>
        </p:spPr>
      </p:sp>
      <p:sp>
        <p:nvSpPr>
          <p:cNvPr id="17" name="Shape 14"/>
          <p:cNvSpPr/>
          <p:nvPr/>
        </p:nvSpPr>
        <p:spPr>
          <a:xfrm>
            <a:off x="589598" y="9675376"/>
            <a:ext cx="91440" cy="1395889"/>
          </a:xfrm>
          <a:prstGeom prst="roundRect">
            <a:avLst>
              <a:gd name="adj" fmla="val 70331"/>
            </a:avLst>
          </a:prstGeom>
          <a:solidFill>
            <a:srgbClr val="85A4F3"/>
          </a:solidFill>
          <a:ln/>
        </p:spPr>
      </p:sp>
      <p:sp>
        <p:nvSpPr>
          <p:cNvPr id="18" name="Text 15"/>
          <p:cNvSpPr/>
          <p:nvPr/>
        </p:nvSpPr>
        <p:spPr>
          <a:xfrm>
            <a:off x="857012" y="9851350"/>
            <a:ext cx="2298978" cy="217408"/>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Montserrat Extra Bold" pitchFamily="34" charset="0"/>
                <a:ea typeface="Montserrat Extra Bold" pitchFamily="34" charset="-122"/>
                <a:cs typeface="Montserrat Extra Bold" pitchFamily="34" charset="-120"/>
              </a:rPr>
              <a:t>Sử dụng hiệu quả địa chỉ</a:t>
            </a:r>
            <a:endParaRPr lang="en-US" sz="1350" dirty="0"/>
          </a:p>
        </p:txBody>
      </p:sp>
      <p:sp>
        <p:nvSpPr>
          <p:cNvPr id="19" name="Text 16"/>
          <p:cNvSpPr/>
          <p:nvPr/>
        </p:nvSpPr>
        <p:spPr>
          <a:xfrm>
            <a:off x="857012" y="10160556"/>
            <a:ext cx="6205657" cy="489823"/>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Montserrat" pitchFamily="34" charset="0"/>
                <a:ea typeface="Montserrat" pitchFamily="34" charset="-122"/>
                <a:cs typeface="Montserrat" pitchFamily="34" charset="-120"/>
              </a:rPr>
              <a:t>Cấp phát chính xác số địa chỉ cần thiết, giảm lãng phí. Công ty cần 500 địa chỉ có thể xin /23 (512 địa chỉ) thay vì phải lấy cả lớp B.</a:t>
            </a:r>
            <a:endParaRPr lang="en-US" sz="1200" dirty="0"/>
          </a:p>
        </p:txBody>
      </p:sp>
      <p:sp>
        <p:nvSpPr>
          <p:cNvPr id="20" name="Shape 17"/>
          <p:cNvSpPr/>
          <p:nvPr/>
        </p:nvSpPr>
        <p:spPr>
          <a:xfrm>
            <a:off x="7391757" y="9675376"/>
            <a:ext cx="6626185" cy="1395889"/>
          </a:xfrm>
          <a:prstGeom prst="roundRect">
            <a:avLst>
              <a:gd name="adj" fmla="val 7861"/>
            </a:avLst>
          </a:prstGeom>
          <a:solidFill>
            <a:srgbClr val="FFFFFF"/>
          </a:solidFill>
          <a:ln w="22860">
            <a:solidFill>
              <a:srgbClr val="D1DCFA"/>
            </a:solidFill>
            <a:prstDash val="solid"/>
          </a:ln>
        </p:spPr>
      </p:sp>
      <p:sp>
        <p:nvSpPr>
          <p:cNvPr id="21" name="Shape 18"/>
          <p:cNvSpPr/>
          <p:nvPr/>
        </p:nvSpPr>
        <p:spPr>
          <a:xfrm>
            <a:off x="7368897" y="9675376"/>
            <a:ext cx="91440" cy="1395889"/>
          </a:xfrm>
          <a:prstGeom prst="roundRect">
            <a:avLst>
              <a:gd name="adj" fmla="val 70331"/>
            </a:avLst>
          </a:prstGeom>
          <a:solidFill>
            <a:srgbClr val="85A4F3"/>
          </a:solidFill>
          <a:ln/>
        </p:spPr>
      </p:sp>
      <p:sp>
        <p:nvSpPr>
          <p:cNvPr id="22" name="Text 19"/>
          <p:cNvSpPr/>
          <p:nvPr/>
        </p:nvSpPr>
        <p:spPr>
          <a:xfrm>
            <a:off x="7636312" y="9851350"/>
            <a:ext cx="3376612" cy="217408"/>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Montserrat Extra Bold" pitchFamily="34" charset="0"/>
                <a:ea typeface="Montserrat Extra Bold" pitchFamily="34" charset="-122"/>
                <a:cs typeface="Montserrat Extra Bold" pitchFamily="34" charset="-120"/>
              </a:rPr>
              <a:t>Route Aggregation (Gộp đường dẫn)</a:t>
            </a:r>
            <a:endParaRPr lang="en-US" sz="1350" dirty="0"/>
          </a:p>
        </p:txBody>
      </p:sp>
      <p:sp>
        <p:nvSpPr>
          <p:cNvPr id="23" name="Text 20"/>
          <p:cNvSpPr/>
          <p:nvPr/>
        </p:nvSpPr>
        <p:spPr>
          <a:xfrm>
            <a:off x="7636312" y="10160556"/>
            <a:ext cx="6205657" cy="734735"/>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Montserrat" pitchFamily="34" charset="0"/>
                <a:ea typeface="Montserrat" pitchFamily="34" charset="-122"/>
                <a:cs typeface="Montserrat" pitchFamily="34" charset="-120"/>
              </a:rPr>
              <a:t>Nhiều mạng con có thể được gộp thành một entry trong bảng định tuyến. Ví dụ: 200.23.16.0/24, 200.23.17.0/24, 200.23.18.0/24 có thể gộp thành 200.23.16.0/22, giảm kích thước bảng định tuyến đáng kể.</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3798" y="870942"/>
            <a:ext cx="6361509" cy="613529"/>
          </a:xfrm>
          <a:prstGeom prst="rect">
            <a:avLst/>
          </a:prstGeom>
          <a:noFill/>
          <a:ln/>
        </p:spPr>
        <p:txBody>
          <a:bodyPr wrap="none" lIns="0" tIns="0" rIns="0" bIns="0" rtlCol="0" anchor="t"/>
          <a:lstStyle/>
          <a:p>
            <a:pPr algn="l" indent="0" marL="0">
              <a:lnSpc>
                <a:spcPts val="4800"/>
              </a:lnSpc>
              <a:buNone/>
            </a:pPr>
            <a:r>
              <a:rPr lang="en-US" sz="3850" b="1" dirty="0">
                <a:solidFill>
                  <a:srgbClr val="1870CC"/>
                </a:solidFill>
                <a:latin typeface="Montserrat Extra Bold" pitchFamily="34" charset="0"/>
                <a:ea typeface="Montserrat Extra Bold" pitchFamily="34" charset="-122"/>
                <a:cs typeface="Montserrat Extra Bold" pitchFamily="34" charset="-120"/>
              </a:rPr>
              <a:t>Khuôn dạng Gói tin IPv4</a:t>
            </a:r>
            <a:endParaRPr lang="en-US" sz="3850" dirty="0"/>
          </a:p>
        </p:txBody>
      </p:sp>
      <p:sp>
        <p:nvSpPr>
          <p:cNvPr id="3" name="Text 1"/>
          <p:cNvSpPr/>
          <p:nvPr/>
        </p:nvSpPr>
        <p:spPr>
          <a:xfrm>
            <a:off x="863798" y="1916311"/>
            <a:ext cx="12902803"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Header của gói tin IPv4 có kích thước tối thiểu </a:t>
            </a:r>
            <a:pPr algn="l" indent="0" marL="0">
              <a:lnSpc>
                <a:spcPts val="2700"/>
              </a:lnSpc>
              <a:buNone/>
            </a:pPr>
            <a:r>
              <a:rPr lang="en-US" sz="1700" dirty="0">
                <a:solidFill>
                  <a:srgbClr val="FFD604"/>
                </a:solidFill>
                <a:latin typeface="Montserrat" pitchFamily="34" charset="0"/>
                <a:ea typeface="Montserrat" pitchFamily="34" charset="-122"/>
                <a:cs typeface="Montserrat" pitchFamily="34" charset="-120"/>
              </a:rPr>
              <a:t>20 bytes</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và chứa các thông tin điều khiển quan trọng để định tuyến và xử lý gói tin.</a:t>
            </a:r>
            <a:endParaRPr lang="en-US" sz="17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3798" y="2850237"/>
            <a:ext cx="539829" cy="539829"/>
          </a:xfrm>
          <a:prstGeom prst="rect">
            <a:avLst/>
          </a:prstGeom>
        </p:spPr>
      </p:pic>
      <p:sp>
        <p:nvSpPr>
          <p:cNvPr id="5" name="Text 2"/>
          <p:cNvSpPr/>
          <p:nvPr/>
        </p:nvSpPr>
        <p:spPr>
          <a:xfrm>
            <a:off x="1673543" y="2978467"/>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Version (4 bit)</a:t>
            </a:r>
            <a:endParaRPr lang="en-US" sz="1900" dirty="0"/>
          </a:p>
        </p:txBody>
      </p:sp>
      <p:sp>
        <p:nvSpPr>
          <p:cNvPr id="6" name="Text 3"/>
          <p:cNvSpPr/>
          <p:nvPr/>
        </p:nvSpPr>
        <p:spPr>
          <a:xfrm>
            <a:off x="1673543" y="3414713"/>
            <a:ext cx="5506641"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Phiên bản IP, giá trị 4 cho IPv4</a:t>
            </a:r>
            <a:endParaRPr lang="en-US" sz="17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0098" y="2850237"/>
            <a:ext cx="539829" cy="539829"/>
          </a:xfrm>
          <a:prstGeom prst="rect">
            <a:avLst/>
          </a:prstGeom>
        </p:spPr>
      </p:pic>
      <p:sp>
        <p:nvSpPr>
          <p:cNvPr id="8" name="Text 4"/>
          <p:cNvSpPr/>
          <p:nvPr/>
        </p:nvSpPr>
        <p:spPr>
          <a:xfrm>
            <a:off x="8259842" y="2978467"/>
            <a:ext cx="2795588"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Header Length (4 bit)</a:t>
            </a:r>
            <a:endParaRPr lang="en-US" sz="1900" dirty="0"/>
          </a:p>
        </p:txBody>
      </p:sp>
      <p:sp>
        <p:nvSpPr>
          <p:cNvPr id="9" name="Text 5"/>
          <p:cNvSpPr/>
          <p:nvPr/>
        </p:nvSpPr>
        <p:spPr>
          <a:xfrm>
            <a:off x="8259842" y="3414713"/>
            <a:ext cx="5506760"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Độ dài header tính theo đơn vị 32-bit word (min=5, max=15)</a:t>
            </a:r>
            <a:endParaRPr lang="en-US" sz="17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3798" y="4537591"/>
            <a:ext cx="539829" cy="539829"/>
          </a:xfrm>
          <a:prstGeom prst="rect">
            <a:avLst/>
          </a:prstGeom>
        </p:spPr>
      </p:pic>
      <p:sp>
        <p:nvSpPr>
          <p:cNvPr id="11" name="Text 6"/>
          <p:cNvSpPr/>
          <p:nvPr/>
        </p:nvSpPr>
        <p:spPr>
          <a:xfrm>
            <a:off x="1673543" y="4665821"/>
            <a:ext cx="2847380"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Type of Service (8 bit)</a:t>
            </a:r>
            <a:endParaRPr lang="en-US" sz="1900" dirty="0"/>
          </a:p>
        </p:txBody>
      </p:sp>
      <p:sp>
        <p:nvSpPr>
          <p:cNvPr id="12" name="Text 7"/>
          <p:cNvSpPr/>
          <p:nvPr/>
        </p:nvSpPr>
        <p:spPr>
          <a:xfrm>
            <a:off x="1673543" y="5102066"/>
            <a:ext cx="5506641"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Phân loại dịch vụ và độ ưu tiên của gói tin</a:t>
            </a:r>
            <a:endParaRPr lang="en-US" sz="170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0098" y="4537591"/>
            <a:ext cx="539829" cy="539829"/>
          </a:xfrm>
          <a:prstGeom prst="rect">
            <a:avLst/>
          </a:prstGeom>
        </p:spPr>
      </p:pic>
      <p:sp>
        <p:nvSpPr>
          <p:cNvPr id="14" name="Text 8"/>
          <p:cNvSpPr/>
          <p:nvPr/>
        </p:nvSpPr>
        <p:spPr>
          <a:xfrm>
            <a:off x="8259842" y="4665821"/>
            <a:ext cx="2587109"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Total Length (16 bit)</a:t>
            </a:r>
            <a:endParaRPr lang="en-US" sz="1900" dirty="0"/>
          </a:p>
        </p:txBody>
      </p:sp>
      <p:sp>
        <p:nvSpPr>
          <p:cNvPr id="15" name="Text 9"/>
          <p:cNvSpPr/>
          <p:nvPr/>
        </p:nvSpPr>
        <p:spPr>
          <a:xfrm>
            <a:off x="8259842" y="5102066"/>
            <a:ext cx="5506760"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Tổng độ dài gói tin (header + data), tối đa 65,535 bytes</a:t>
            </a:r>
            <a:endParaRPr lang="en-US" sz="1700" dirty="0"/>
          </a:p>
        </p:txBody>
      </p:sp>
      <p:pic>
        <p:nvPicPr>
          <p:cNvPr id="1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798" y="6224945"/>
            <a:ext cx="539829" cy="539829"/>
          </a:xfrm>
          <a:prstGeom prst="rect">
            <a:avLst/>
          </a:prstGeom>
        </p:spPr>
      </p:pic>
      <p:sp>
        <p:nvSpPr>
          <p:cNvPr id="17" name="Text 10"/>
          <p:cNvSpPr/>
          <p:nvPr/>
        </p:nvSpPr>
        <p:spPr>
          <a:xfrm>
            <a:off x="1673543" y="6353175"/>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TTL (8 bit)</a:t>
            </a:r>
            <a:endParaRPr lang="en-US" sz="1900" dirty="0"/>
          </a:p>
        </p:txBody>
      </p:sp>
      <p:sp>
        <p:nvSpPr>
          <p:cNvPr id="18" name="Text 11"/>
          <p:cNvSpPr/>
          <p:nvPr/>
        </p:nvSpPr>
        <p:spPr>
          <a:xfrm>
            <a:off x="1673543" y="6789420"/>
            <a:ext cx="5506641"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Time To Live - Giảm 1 qua mỗi router, bằng 0 thì hủy gói (chống lặp vô hạn)</a:t>
            </a:r>
            <a:endParaRPr lang="en-US" sz="1700" dirty="0"/>
          </a:p>
        </p:txBody>
      </p:sp>
      <p:pic>
        <p:nvPicPr>
          <p:cNvPr id="19"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0098" y="6224945"/>
            <a:ext cx="539829" cy="539829"/>
          </a:xfrm>
          <a:prstGeom prst="rect">
            <a:avLst/>
          </a:prstGeom>
        </p:spPr>
      </p:pic>
      <p:sp>
        <p:nvSpPr>
          <p:cNvPr id="20" name="Text 12"/>
          <p:cNvSpPr/>
          <p:nvPr/>
        </p:nvSpPr>
        <p:spPr>
          <a:xfrm>
            <a:off x="8259842" y="6353175"/>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Protocol (8 bit)</a:t>
            </a:r>
            <a:endParaRPr lang="en-US" sz="1900" dirty="0"/>
          </a:p>
        </p:txBody>
      </p:sp>
      <p:sp>
        <p:nvSpPr>
          <p:cNvPr id="21" name="Text 13"/>
          <p:cNvSpPr/>
          <p:nvPr/>
        </p:nvSpPr>
        <p:spPr>
          <a:xfrm>
            <a:off x="8259842" y="6789420"/>
            <a:ext cx="5506760"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Giao thức tầng trên: 6=TCP, 17=UDP, 1=ICMP</a:t>
            </a:r>
            <a:endParaRPr lang="en-US" sz="1700" dirty="0"/>
          </a:p>
        </p:txBody>
      </p:sp>
      <p:pic>
        <p:nvPicPr>
          <p:cNvPr id="22"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798" y="7912298"/>
            <a:ext cx="539829" cy="539829"/>
          </a:xfrm>
          <a:prstGeom prst="rect">
            <a:avLst/>
          </a:prstGeom>
        </p:spPr>
      </p:pic>
      <p:sp>
        <p:nvSpPr>
          <p:cNvPr id="23" name="Text 14"/>
          <p:cNvSpPr/>
          <p:nvPr/>
        </p:nvSpPr>
        <p:spPr>
          <a:xfrm>
            <a:off x="1673543" y="8040529"/>
            <a:ext cx="3335417"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Header Checksum (16 bit)</a:t>
            </a:r>
            <a:endParaRPr lang="en-US" sz="1900" dirty="0"/>
          </a:p>
        </p:txBody>
      </p:sp>
      <p:sp>
        <p:nvSpPr>
          <p:cNvPr id="24" name="Text 15"/>
          <p:cNvSpPr/>
          <p:nvPr/>
        </p:nvSpPr>
        <p:spPr>
          <a:xfrm>
            <a:off x="1673543" y="8476774"/>
            <a:ext cx="5506641"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Kiểm tra lỗi header, phải tính lại ở mỗi router do TTL thay đổi</a:t>
            </a:r>
            <a:endParaRPr lang="en-US" sz="1700" dirty="0"/>
          </a:p>
        </p:txBody>
      </p:sp>
      <p:pic>
        <p:nvPicPr>
          <p:cNvPr id="25" name="Image 7"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50098" y="7912298"/>
            <a:ext cx="539829" cy="539829"/>
          </a:xfrm>
          <a:prstGeom prst="rect">
            <a:avLst/>
          </a:prstGeom>
        </p:spPr>
      </p:pic>
      <p:sp>
        <p:nvSpPr>
          <p:cNvPr id="26" name="Text 16"/>
          <p:cNvSpPr/>
          <p:nvPr/>
        </p:nvSpPr>
        <p:spPr>
          <a:xfrm>
            <a:off x="8259842" y="8040529"/>
            <a:ext cx="3487341"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Source/Dest IP (32 bit mỗi)</a:t>
            </a:r>
            <a:endParaRPr lang="en-US" sz="1900" dirty="0"/>
          </a:p>
        </p:txBody>
      </p:sp>
      <p:sp>
        <p:nvSpPr>
          <p:cNvPr id="27" name="Text 17"/>
          <p:cNvSpPr/>
          <p:nvPr/>
        </p:nvSpPr>
        <p:spPr>
          <a:xfrm>
            <a:off x="8259842" y="8476774"/>
            <a:ext cx="5506760"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Địa chỉ IP nguồn và đích, không thay đổi trong suốt hành trình</a:t>
            </a:r>
            <a:endParaRPr lang="en-US" sz="1700" dirty="0"/>
          </a:p>
        </p:txBody>
      </p:sp>
      <p:sp>
        <p:nvSpPr>
          <p:cNvPr id="28" name="Text 18"/>
          <p:cNvSpPr/>
          <p:nvPr/>
        </p:nvSpPr>
        <p:spPr>
          <a:xfrm>
            <a:off x="863798" y="9410700"/>
            <a:ext cx="12902803"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Các trường ID, Flags và Fragment Offset được sử dụng cho quá trình phân mảnh và hợp nhất gói tin khi gặp các đường truyền có MTU khác nhau.</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3798" y="718661"/>
            <a:ext cx="5043130" cy="490776"/>
          </a:xfrm>
          <a:prstGeom prst="rect">
            <a:avLst/>
          </a:prstGeom>
          <a:noFill/>
          <a:ln/>
        </p:spPr>
        <p:txBody>
          <a:bodyPr wrap="none" lIns="0" tIns="0" rIns="0" bIns="0" rtlCol="0" anchor="t"/>
          <a:lstStyle/>
          <a:p>
            <a:pPr algn="l" indent="0" marL="0">
              <a:lnSpc>
                <a:spcPts val="3850"/>
              </a:lnSpc>
              <a:buNone/>
            </a:pPr>
            <a:r>
              <a:rPr lang="en-US" sz="3050" b="1" dirty="0">
                <a:solidFill>
                  <a:srgbClr val="1870CC"/>
                </a:solidFill>
                <a:latin typeface="Montserrat Extra Bold" pitchFamily="34" charset="0"/>
                <a:ea typeface="Montserrat Extra Bold" pitchFamily="34" charset="-122"/>
                <a:cs typeface="Montserrat Extra Bold" pitchFamily="34" charset="-120"/>
              </a:rPr>
              <a:t>Phân mảnh và Hợp nhất</a:t>
            </a:r>
            <a:endParaRPr lang="en-US" sz="3050" dirty="0"/>
          </a:p>
        </p:txBody>
      </p:sp>
      <p:sp>
        <p:nvSpPr>
          <p:cNvPr id="3" name="Text 1"/>
          <p:cNvSpPr/>
          <p:nvPr/>
        </p:nvSpPr>
        <p:spPr>
          <a:xfrm>
            <a:off x="863798" y="1278493"/>
            <a:ext cx="4434602" cy="294442"/>
          </a:xfrm>
          <a:prstGeom prst="rect">
            <a:avLst/>
          </a:prstGeom>
          <a:noFill/>
          <a:ln/>
        </p:spPr>
        <p:txBody>
          <a:bodyPr wrap="none" lIns="0" tIns="0" rIns="0" bIns="0" rtlCol="0" anchor="t"/>
          <a:lstStyle/>
          <a:p>
            <a:pPr algn="l" indent="0" marL="0">
              <a:lnSpc>
                <a:spcPts val="2300"/>
              </a:lnSpc>
              <a:buNone/>
            </a:pPr>
            <a:r>
              <a:rPr lang="en-US" sz="1850" b="1" dirty="0">
                <a:solidFill>
                  <a:srgbClr val="1870CC"/>
                </a:solidFill>
                <a:latin typeface="Montserrat Extra Bold" pitchFamily="34" charset="0"/>
                <a:ea typeface="Montserrat Extra Bold" pitchFamily="34" charset="-122"/>
                <a:cs typeface="Montserrat Extra Bold" pitchFamily="34" charset="-120"/>
              </a:rPr>
              <a:t>Xử lý MTU (Maximum Transfer Unit)</a:t>
            </a:r>
            <a:endParaRPr lang="en-US" sz="1850" dirty="0"/>
          </a:p>
        </p:txBody>
      </p:sp>
      <p:sp>
        <p:nvSpPr>
          <p:cNvPr id="4" name="Text 2"/>
          <p:cNvSpPr/>
          <p:nvPr/>
        </p:nvSpPr>
        <p:spPr>
          <a:xfrm>
            <a:off x="863798" y="1832015"/>
            <a:ext cx="12902803" cy="552688"/>
          </a:xfrm>
          <a:prstGeom prst="rect">
            <a:avLst/>
          </a:prstGeom>
          <a:noFill/>
          <a:ln/>
        </p:spPr>
        <p:txBody>
          <a:bodyPr wrap="square" lIns="0" tIns="0" rIns="0" bIns="0" rtlCol="0" anchor="t"/>
          <a:lstStyle/>
          <a:p>
            <a:pPr algn="l" indent="0" marL="0">
              <a:lnSpc>
                <a:spcPts val="2150"/>
              </a:lnSpc>
              <a:buNone/>
            </a:pPr>
            <a:r>
              <a:rPr lang="en-US" sz="1350" dirty="0">
                <a:solidFill>
                  <a:srgbClr val="000000"/>
                </a:solidFill>
                <a:latin typeface="Montserrat" pitchFamily="34" charset="0"/>
                <a:ea typeface="Montserrat" pitchFamily="34" charset="-122"/>
                <a:cs typeface="Montserrat" pitchFamily="34" charset="-120"/>
              </a:rPr>
              <a:t>Các liên kết vật lý khác nhau có kích thước khung tối đa khác nhau: Ethernet hỗ trợ 1500 bytes, trong khi FDDI có thể lên đến 4352 bytes. Khi một gói tin IPv4 lớn hơn MTU của đường truyền tiếp theo, router phải </a:t>
            </a:r>
            <a:pPr algn="l" indent="0" marL="0">
              <a:lnSpc>
                <a:spcPts val="2150"/>
              </a:lnSpc>
              <a:buNone/>
            </a:pPr>
            <a:r>
              <a:rPr lang="en-US" sz="1350" dirty="0">
                <a:solidFill>
                  <a:srgbClr val="B6CC18"/>
                </a:solidFill>
                <a:latin typeface="Montserrat" pitchFamily="34" charset="0"/>
                <a:ea typeface="Montserrat" pitchFamily="34" charset="-122"/>
                <a:cs typeface="Montserrat" pitchFamily="34" charset="-120"/>
              </a:rPr>
              <a:t>phân mảnh</a:t>
            </a:r>
            <a:pPr algn="l" indent="0" marL="0">
              <a:lnSpc>
                <a:spcPts val="2150"/>
              </a:lnSpc>
              <a:buNone/>
            </a:pPr>
            <a:r>
              <a:rPr lang="en-US" sz="1350" dirty="0">
                <a:solidFill>
                  <a:srgbClr val="000000"/>
                </a:solidFill>
                <a:latin typeface="Montserrat" pitchFamily="34" charset="0"/>
                <a:ea typeface="Montserrat" pitchFamily="34" charset="-122"/>
                <a:cs typeface="Montserrat" pitchFamily="34" charset="-120"/>
              </a:rPr>
              <a:t> (fragment) gói tin thành các mảnh nhỏ hơn.</a:t>
            </a:r>
            <a:endParaRPr lang="en-US" sz="1350" dirty="0"/>
          </a:p>
        </p:txBody>
      </p:sp>
      <p:sp>
        <p:nvSpPr>
          <p:cNvPr id="5" name="Shape 3"/>
          <p:cNvSpPr/>
          <p:nvPr/>
        </p:nvSpPr>
        <p:spPr>
          <a:xfrm>
            <a:off x="7303770" y="2579013"/>
            <a:ext cx="22860" cy="6052304"/>
          </a:xfrm>
          <a:prstGeom prst="roundRect">
            <a:avLst>
              <a:gd name="adj" fmla="val 317448"/>
            </a:avLst>
          </a:prstGeom>
          <a:solidFill>
            <a:srgbClr val="D1DCFA"/>
          </a:solidFill>
          <a:ln/>
        </p:spPr>
      </p:sp>
      <p:sp>
        <p:nvSpPr>
          <p:cNvPr id="6" name="Shape 4"/>
          <p:cNvSpPr/>
          <p:nvPr/>
        </p:nvSpPr>
        <p:spPr>
          <a:xfrm>
            <a:off x="6625411" y="2761893"/>
            <a:ext cx="518279" cy="22860"/>
          </a:xfrm>
          <a:prstGeom prst="roundRect">
            <a:avLst>
              <a:gd name="adj" fmla="val 317448"/>
            </a:avLst>
          </a:prstGeom>
          <a:solidFill>
            <a:srgbClr val="D1DCFA"/>
          </a:solidFill>
          <a:ln/>
        </p:spPr>
      </p:sp>
      <p:sp>
        <p:nvSpPr>
          <p:cNvPr id="7" name="Shape 5"/>
          <p:cNvSpPr/>
          <p:nvPr/>
        </p:nvSpPr>
        <p:spPr>
          <a:xfrm>
            <a:off x="7120830" y="2579013"/>
            <a:ext cx="388739" cy="388739"/>
          </a:xfrm>
          <a:prstGeom prst="roundRect">
            <a:avLst>
              <a:gd name="adj" fmla="val 18668"/>
            </a:avLst>
          </a:prstGeom>
          <a:solidFill>
            <a:srgbClr val="FFFFFF"/>
          </a:solidFill>
          <a:ln w="7620">
            <a:solidFill>
              <a:srgbClr val="D1DCFA"/>
            </a:solidFill>
            <a:prstDash val="solid"/>
          </a:ln>
        </p:spPr>
      </p:sp>
      <p:sp>
        <p:nvSpPr>
          <p:cNvPr id="8" name="Text 6"/>
          <p:cNvSpPr/>
          <p:nvPr/>
        </p:nvSpPr>
        <p:spPr>
          <a:xfrm>
            <a:off x="7197388" y="2626102"/>
            <a:ext cx="235506" cy="294442"/>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Montserrat Extra Bold" pitchFamily="34" charset="0"/>
                <a:ea typeface="Montserrat Extra Bold" pitchFamily="34" charset="-122"/>
                <a:cs typeface="Montserrat Extra Bold" pitchFamily="34" charset="-120"/>
              </a:rPr>
              <a:t>1</a:t>
            </a:r>
            <a:endParaRPr lang="en-US" sz="1850" dirty="0"/>
          </a:p>
        </p:txBody>
      </p:sp>
      <p:sp>
        <p:nvSpPr>
          <p:cNvPr id="9" name="Text 7"/>
          <p:cNvSpPr/>
          <p:nvPr/>
        </p:nvSpPr>
        <p:spPr>
          <a:xfrm>
            <a:off x="3950375" y="2638306"/>
            <a:ext cx="2501027" cy="245388"/>
          </a:xfrm>
          <a:prstGeom prst="rect">
            <a:avLst/>
          </a:prstGeom>
          <a:noFill/>
          <a:ln/>
        </p:spPr>
        <p:txBody>
          <a:bodyPr wrap="none" lIns="0" tIns="0" rIns="0" bIns="0" rtlCol="0" anchor="t"/>
          <a:lstStyle/>
          <a:p>
            <a:pPr algn="r" indent="0" marL="0">
              <a:lnSpc>
                <a:spcPts val="1900"/>
              </a:lnSpc>
              <a:buNone/>
            </a:pPr>
            <a:r>
              <a:rPr lang="en-US" sz="1500" b="1" dirty="0">
                <a:solidFill>
                  <a:srgbClr val="000000"/>
                </a:solidFill>
                <a:latin typeface="Montserrat Extra Bold" pitchFamily="34" charset="0"/>
                <a:ea typeface="Montserrat Extra Bold" pitchFamily="34" charset="-122"/>
                <a:cs typeface="Montserrat Extra Bold" pitchFamily="34" charset="-120"/>
              </a:rPr>
              <a:t>Gói tin gốc (4000 bytes)</a:t>
            </a:r>
            <a:endParaRPr lang="en-US" sz="1500" dirty="0"/>
          </a:p>
        </p:txBody>
      </p:sp>
      <p:sp>
        <p:nvSpPr>
          <p:cNvPr id="10" name="Text 8"/>
          <p:cNvSpPr/>
          <p:nvPr/>
        </p:nvSpPr>
        <p:spPr>
          <a:xfrm>
            <a:off x="863798" y="2987278"/>
            <a:ext cx="5587603" cy="276344"/>
          </a:xfrm>
          <a:prstGeom prst="rect">
            <a:avLst/>
          </a:prstGeom>
          <a:noFill/>
          <a:ln/>
        </p:spPr>
        <p:txBody>
          <a:bodyPr wrap="none" lIns="0" tIns="0" rIns="0" bIns="0" rtlCol="0" anchor="t"/>
          <a:lstStyle/>
          <a:p>
            <a:pPr algn="r" indent="0" marL="0">
              <a:lnSpc>
                <a:spcPts val="2150"/>
              </a:lnSpc>
              <a:buNone/>
            </a:pPr>
            <a:r>
              <a:rPr lang="en-US" sz="1350" dirty="0">
                <a:solidFill>
                  <a:srgbClr val="000000"/>
                </a:solidFill>
                <a:latin typeface="Montserrat" pitchFamily="34" charset="0"/>
                <a:ea typeface="Montserrat" pitchFamily="34" charset="-122"/>
                <a:cs typeface="Montserrat" pitchFamily="34" charset="-120"/>
              </a:rPr>
              <a:t>Gói tin lớn từ host nguồn, ID=x, Offset=0, MF=0</a:t>
            </a:r>
            <a:endParaRPr lang="en-US" sz="1350" dirty="0"/>
          </a:p>
        </p:txBody>
      </p:sp>
      <p:sp>
        <p:nvSpPr>
          <p:cNvPr id="11" name="Shape 9"/>
          <p:cNvSpPr/>
          <p:nvPr/>
        </p:nvSpPr>
        <p:spPr>
          <a:xfrm>
            <a:off x="7486710" y="3798451"/>
            <a:ext cx="518279" cy="22860"/>
          </a:xfrm>
          <a:prstGeom prst="roundRect">
            <a:avLst>
              <a:gd name="adj" fmla="val 317448"/>
            </a:avLst>
          </a:prstGeom>
          <a:solidFill>
            <a:srgbClr val="D1DCFA"/>
          </a:solidFill>
          <a:ln/>
        </p:spPr>
      </p:sp>
      <p:sp>
        <p:nvSpPr>
          <p:cNvPr id="12" name="Shape 10"/>
          <p:cNvSpPr/>
          <p:nvPr/>
        </p:nvSpPr>
        <p:spPr>
          <a:xfrm>
            <a:off x="7120830" y="3615571"/>
            <a:ext cx="388739" cy="388739"/>
          </a:xfrm>
          <a:prstGeom prst="roundRect">
            <a:avLst>
              <a:gd name="adj" fmla="val 18668"/>
            </a:avLst>
          </a:prstGeom>
          <a:solidFill>
            <a:srgbClr val="FFFFFF"/>
          </a:solidFill>
          <a:ln w="7620">
            <a:solidFill>
              <a:srgbClr val="D1DCFA"/>
            </a:solidFill>
            <a:prstDash val="solid"/>
          </a:ln>
        </p:spPr>
      </p:sp>
      <p:sp>
        <p:nvSpPr>
          <p:cNvPr id="13" name="Text 11"/>
          <p:cNvSpPr/>
          <p:nvPr/>
        </p:nvSpPr>
        <p:spPr>
          <a:xfrm>
            <a:off x="7197388" y="3662660"/>
            <a:ext cx="235506" cy="294442"/>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Montserrat Extra Bold" pitchFamily="34" charset="0"/>
                <a:ea typeface="Montserrat Extra Bold" pitchFamily="34" charset="-122"/>
                <a:cs typeface="Montserrat Extra Bold" pitchFamily="34" charset="-120"/>
              </a:rPr>
              <a:t>2</a:t>
            </a:r>
            <a:endParaRPr lang="en-US" sz="1850" dirty="0"/>
          </a:p>
        </p:txBody>
      </p:sp>
      <p:sp>
        <p:nvSpPr>
          <p:cNvPr id="14" name="Text 12"/>
          <p:cNvSpPr/>
          <p:nvPr/>
        </p:nvSpPr>
        <p:spPr>
          <a:xfrm>
            <a:off x="8178998" y="3674864"/>
            <a:ext cx="2291834" cy="245388"/>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Montserrat Extra Bold" pitchFamily="34" charset="0"/>
                <a:ea typeface="Montserrat Extra Bold" pitchFamily="34" charset="-122"/>
                <a:cs typeface="Montserrat Extra Bold" pitchFamily="34" charset="-120"/>
              </a:rPr>
              <a:t>Phân mảnh tại Router</a:t>
            </a:r>
            <a:endParaRPr lang="en-US" sz="1500" dirty="0"/>
          </a:p>
        </p:txBody>
      </p:sp>
      <p:sp>
        <p:nvSpPr>
          <p:cNvPr id="15" name="Text 13"/>
          <p:cNvSpPr/>
          <p:nvPr/>
        </p:nvSpPr>
        <p:spPr>
          <a:xfrm>
            <a:off x="8178998" y="4023836"/>
            <a:ext cx="5587603" cy="276344"/>
          </a:xfrm>
          <a:prstGeom prst="rect">
            <a:avLst/>
          </a:prstGeom>
          <a:noFill/>
          <a:ln/>
        </p:spPr>
        <p:txBody>
          <a:bodyPr wrap="none" lIns="0" tIns="0" rIns="0" bIns="0" rtlCol="0" anchor="t"/>
          <a:lstStyle/>
          <a:p>
            <a:pPr algn="l" indent="0" marL="0">
              <a:lnSpc>
                <a:spcPts val="2150"/>
              </a:lnSpc>
              <a:buNone/>
            </a:pPr>
            <a:r>
              <a:rPr lang="en-US" sz="1350" dirty="0">
                <a:solidFill>
                  <a:srgbClr val="000000"/>
                </a:solidFill>
                <a:latin typeface="Montserrat" pitchFamily="34" charset="0"/>
                <a:ea typeface="Montserrat" pitchFamily="34" charset="-122"/>
                <a:cs typeface="Montserrat" pitchFamily="34" charset="-120"/>
              </a:rPr>
              <a:t>Gặp đường Ethernet MTU=1500, router chia thành 3 mảnh</a:t>
            </a:r>
            <a:endParaRPr lang="en-US" sz="1350" dirty="0"/>
          </a:p>
        </p:txBody>
      </p:sp>
      <p:sp>
        <p:nvSpPr>
          <p:cNvPr id="16" name="Shape 14"/>
          <p:cNvSpPr/>
          <p:nvPr/>
        </p:nvSpPr>
        <p:spPr>
          <a:xfrm>
            <a:off x="6625411" y="4691896"/>
            <a:ext cx="518279" cy="22860"/>
          </a:xfrm>
          <a:prstGeom prst="roundRect">
            <a:avLst>
              <a:gd name="adj" fmla="val 317448"/>
            </a:avLst>
          </a:prstGeom>
          <a:solidFill>
            <a:srgbClr val="D1DCFA"/>
          </a:solidFill>
          <a:ln/>
        </p:spPr>
      </p:sp>
      <p:sp>
        <p:nvSpPr>
          <p:cNvPr id="17" name="Shape 15"/>
          <p:cNvSpPr/>
          <p:nvPr/>
        </p:nvSpPr>
        <p:spPr>
          <a:xfrm>
            <a:off x="7120830" y="4509016"/>
            <a:ext cx="388739" cy="388739"/>
          </a:xfrm>
          <a:prstGeom prst="roundRect">
            <a:avLst>
              <a:gd name="adj" fmla="val 18668"/>
            </a:avLst>
          </a:prstGeom>
          <a:solidFill>
            <a:srgbClr val="FFFFFF"/>
          </a:solidFill>
          <a:ln w="7620">
            <a:solidFill>
              <a:srgbClr val="D1DCFA"/>
            </a:solidFill>
            <a:prstDash val="solid"/>
          </a:ln>
        </p:spPr>
      </p:sp>
      <p:sp>
        <p:nvSpPr>
          <p:cNvPr id="18" name="Text 16"/>
          <p:cNvSpPr/>
          <p:nvPr/>
        </p:nvSpPr>
        <p:spPr>
          <a:xfrm>
            <a:off x="7197388" y="4556105"/>
            <a:ext cx="235506" cy="294442"/>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Montserrat Extra Bold" pitchFamily="34" charset="0"/>
                <a:ea typeface="Montserrat Extra Bold" pitchFamily="34" charset="-122"/>
                <a:cs typeface="Montserrat Extra Bold" pitchFamily="34" charset="-120"/>
              </a:rPr>
              <a:t>3</a:t>
            </a:r>
            <a:endParaRPr lang="en-US" sz="1850" dirty="0"/>
          </a:p>
        </p:txBody>
      </p:sp>
      <p:sp>
        <p:nvSpPr>
          <p:cNvPr id="19" name="Text 17"/>
          <p:cNvSpPr/>
          <p:nvPr/>
        </p:nvSpPr>
        <p:spPr>
          <a:xfrm>
            <a:off x="4427934" y="4568309"/>
            <a:ext cx="2023467" cy="245388"/>
          </a:xfrm>
          <a:prstGeom prst="rect">
            <a:avLst/>
          </a:prstGeom>
          <a:noFill/>
          <a:ln/>
        </p:spPr>
        <p:txBody>
          <a:bodyPr wrap="none" lIns="0" tIns="0" rIns="0" bIns="0" rtlCol="0" anchor="t"/>
          <a:lstStyle/>
          <a:p>
            <a:pPr algn="r" indent="0" marL="0">
              <a:lnSpc>
                <a:spcPts val="1900"/>
              </a:lnSpc>
              <a:buNone/>
            </a:pPr>
            <a:r>
              <a:rPr lang="en-US" sz="1500" b="1" dirty="0">
                <a:solidFill>
                  <a:srgbClr val="000000"/>
                </a:solidFill>
                <a:latin typeface="Montserrat Extra Bold" pitchFamily="34" charset="0"/>
                <a:ea typeface="Montserrat Extra Bold" pitchFamily="34" charset="-122"/>
                <a:cs typeface="Montserrat Extra Bold" pitchFamily="34" charset="-120"/>
              </a:rPr>
              <a:t>Mảnh 1 (1500 bytes)</a:t>
            </a:r>
            <a:endParaRPr lang="en-US" sz="1500" dirty="0"/>
          </a:p>
        </p:txBody>
      </p:sp>
      <p:sp>
        <p:nvSpPr>
          <p:cNvPr id="20" name="Text 18"/>
          <p:cNvSpPr/>
          <p:nvPr/>
        </p:nvSpPr>
        <p:spPr>
          <a:xfrm>
            <a:off x="863798" y="4917281"/>
            <a:ext cx="5587603" cy="276344"/>
          </a:xfrm>
          <a:prstGeom prst="rect">
            <a:avLst/>
          </a:prstGeom>
          <a:noFill/>
          <a:ln/>
        </p:spPr>
        <p:txBody>
          <a:bodyPr wrap="none" lIns="0" tIns="0" rIns="0" bIns="0" rtlCol="0" anchor="t"/>
          <a:lstStyle/>
          <a:p>
            <a:pPr algn="r" indent="0" marL="0">
              <a:lnSpc>
                <a:spcPts val="2150"/>
              </a:lnSpc>
              <a:buNone/>
            </a:pPr>
            <a:r>
              <a:rPr lang="en-US" sz="1350" dirty="0">
                <a:solidFill>
                  <a:srgbClr val="000000"/>
                </a:solidFill>
                <a:latin typeface="Montserrat" pitchFamily="34" charset="0"/>
                <a:ea typeface="Montserrat" pitchFamily="34" charset="-122"/>
                <a:cs typeface="Montserrat" pitchFamily="34" charset="-120"/>
              </a:rPr>
              <a:t>ID=x, Offset=0, MF=1 (More Fragments=true)</a:t>
            </a:r>
            <a:endParaRPr lang="en-US" sz="1350" dirty="0"/>
          </a:p>
        </p:txBody>
      </p:sp>
      <p:sp>
        <p:nvSpPr>
          <p:cNvPr id="21" name="Shape 19"/>
          <p:cNvSpPr/>
          <p:nvPr/>
        </p:nvSpPr>
        <p:spPr>
          <a:xfrm>
            <a:off x="7486710" y="5585460"/>
            <a:ext cx="518279" cy="22860"/>
          </a:xfrm>
          <a:prstGeom prst="roundRect">
            <a:avLst>
              <a:gd name="adj" fmla="val 317448"/>
            </a:avLst>
          </a:prstGeom>
          <a:solidFill>
            <a:srgbClr val="D1DCFA"/>
          </a:solidFill>
          <a:ln/>
        </p:spPr>
      </p:sp>
      <p:sp>
        <p:nvSpPr>
          <p:cNvPr id="22" name="Shape 20"/>
          <p:cNvSpPr/>
          <p:nvPr/>
        </p:nvSpPr>
        <p:spPr>
          <a:xfrm>
            <a:off x="7120830" y="5402580"/>
            <a:ext cx="388739" cy="388739"/>
          </a:xfrm>
          <a:prstGeom prst="roundRect">
            <a:avLst>
              <a:gd name="adj" fmla="val 18668"/>
            </a:avLst>
          </a:prstGeom>
          <a:solidFill>
            <a:srgbClr val="FFFFFF"/>
          </a:solidFill>
          <a:ln w="7620">
            <a:solidFill>
              <a:srgbClr val="D1DCFA"/>
            </a:solidFill>
            <a:prstDash val="solid"/>
          </a:ln>
        </p:spPr>
      </p:sp>
      <p:sp>
        <p:nvSpPr>
          <p:cNvPr id="23" name="Text 21"/>
          <p:cNvSpPr/>
          <p:nvPr/>
        </p:nvSpPr>
        <p:spPr>
          <a:xfrm>
            <a:off x="7197388" y="5449669"/>
            <a:ext cx="235506" cy="294442"/>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Montserrat Extra Bold" pitchFamily="34" charset="0"/>
                <a:ea typeface="Montserrat Extra Bold" pitchFamily="34" charset="-122"/>
                <a:cs typeface="Montserrat Extra Bold" pitchFamily="34" charset="-120"/>
              </a:rPr>
              <a:t>4</a:t>
            </a:r>
            <a:endParaRPr lang="en-US" sz="1850" dirty="0"/>
          </a:p>
        </p:txBody>
      </p:sp>
      <p:sp>
        <p:nvSpPr>
          <p:cNvPr id="24" name="Text 22"/>
          <p:cNvSpPr/>
          <p:nvPr/>
        </p:nvSpPr>
        <p:spPr>
          <a:xfrm>
            <a:off x="8178998" y="5461873"/>
            <a:ext cx="2061448" cy="245388"/>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Montserrat Extra Bold" pitchFamily="34" charset="0"/>
                <a:ea typeface="Montserrat Extra Bold" pitchFamily="34" charset="-122"/>
                <a:cs typeface="Montserrat Extra Bold" pitchFamily="34" charset="-120"/>
              </a:rPr>
              <a:t>Mảnh 2 (1500 bytes)</a:t>
            </a:r>
            <a:endParaRPr lang="en-US" sz="1500" dirty="0"/>
          </a:p>
        </p:txBody>
      </p:sp>
      <p:sp>
        <p:nvSpPr>
          <p:cNvPr id="25" name="Text 23"/>
          <p:cNvSpPr/>
          <p:nvPr/>
        </p:nvSpPr>
        <p:spPr>
          <a:xfrm>
            <a:off x="8178998" y="5810845"/>
            <a:ext cx="5587603" cy="276344"/>
          </a:xfrm>
          <a:prstGeom prst="rect">
            <a:avLst/>
          </a:prstGeom>
          <a:noFill/>
          <a:ln/>
        </p:spPr>
        <p:txBody>
          <a:bodyPr wrap="none" lIns="0" tIns="0" rIns="0" bIns="0" rtlCol="0" anchor="t"/>
          <a:lstStyle/>
          <a:p>
            <a:pPr algn="l" indent="0" marL="0">
              <a:lnSpc>
                <a:spcPts val="2150"/>
              </a:lnSpc>
              <a:buNone/>
            </a:pPr>
            <a:r>
              <a:rPr lang="en-US" sz="1350" dirty="0">
                <a:solidFill>
                  <a:srgbClr val="000000"/>
                </a:solidFill>
                <a:latin typeface="Montserrat" pitchFamily="34" charset="0"/>
                <a:ea typeface="Montserrat" pitchFamily="34" charset="-122"/>
                <a:cs typeface="Montserrat" pitchFamily="34" charset="-120"/>
              </a:rPr>
              <a:t>ID=x, Offset=185, MF=1</a:t>
            </a:r>
            <a:endParaRPr lang="en-US" sz="1350" dirty="0"/>
          </a:p>
        </p:txBody>
      </p:sp>
      <p:sp>
        <p:nvSpPr>
          <p:cNvPr id="26" name="Shape 24"/>
          <p:cNvSpPr/>
          <p:nvPr/>
        </p:nvSpPr>
        <p:spPr>
          <a:xfrm>
            <a:off x="6625411" y="6479024"/>
            <a:ext cx="518279" cy="22860"/>
          </a:xfrm>
          <a:prstGeom prst="roundRect">
            <a:avLst>
              <a:gd name="adj" fmla="val 317448"/>
            </a:avLst>
          </a:prstGeom>
          <a:solidFill>
            <a:srgbClr val="D1DCFA"/>
          </a:solidFill>
          <a:ln/>
        </p:spPr>
      </p:sp>
      <p:sp>
        <p:nvSpPr>
          <p:cNvPr id="27" name="Shape 25"/>
          <p:cNvSpPr/>
          <p:nvPr/>
        </p:nvSpPr>
        <p:spPr>
          <a:xfrm>
            <a:off x="7120830" y="6296144"/>
            <a:ext cx="388739" cy="388739"/>
          </a:xfrm>
          <a:prstGeom prst="roundRect">
            <a:avLst>
              <a:gd name="adj" fmla="val 18668"/>
            </a:avLst>
          </a:prstGeom>
          <a:solidFill>
            <a:srgbClr val="FFFFFF"/>
          </a:solidFill>
          <a:ln w="7620">
            <a:solidFill>
              <a:srgbClr val="D1DCFA"/>
            </a:solidFill>
            <a:prstDash val="solid"/>
          </a:ln>
        </p:spPr>
      </p:sp>
      <p:sp>
        <p:nvSpPr>
          <p:cNvPr id="28" name="Text 26"/>
          <p:cNvSpPr/>
          <p:nvPr/>
        </p:nvSpPr>
        <p:spPr>
          <a:xfrm>
            <a:off x="7197388" y="6343233"/>
            <a:ext cx="235506" cy="294442"/>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Montserrat Extra Bold" pitchFamily="34" charset="0"/>
                <a:ea typeface="Montserrat Extra Bold" pitchFamily="34" charset="-122"/>
                <a:cs typeface="Montserrat Extra Bold" pitchFamily="34" charset="-120"/>
              </a:rPr>
              <a:t>5</a:t>
            </a:r>
            <a:endParaRPr lang="en-US" sz="1850" dirty="0"/>
          </a:p>
        </p:txBody>
      </p:sp>
      <p:sp>
        <p:nvSpPr>
          <p:cNvPr id="29" name="Text 27"/>
          <p:cNvSpPr/>
          <p:nvPr/>
        </p:nvSpPr>
        <p:spPr>
          <a:xfrm>
            <a:off x="4370903" y="6355437"/>
            <a:ext cx="2080498" cy="245388"/>
          </a:xfrm>
          <a:prstGeom prst="rect">
            <a:avLst/>
          </a:prstGeom>
          <a:noFill/>
          <a:ln/>
        </p:spPr>
        <p:txBody>
          <a:bodyPr wrap="none" lIns="0" tIns="0" rIns="0" bIns="0" rtlCol="0" anchor="t"/>
          <a:lstStyle/>
          <a:p>
            <a:pPr algn="r" indent="0" marL="0">
              <a:lnSpc>
                <a:spcPts val="1900"/>
              </a:lnSpc>
              <a:buNone/>
            </a:pPr>
            <a:r>
              <a:rPr lang="en-US" sz="1500" b="1" dirty="0">
                <a:solidFill>
                  <a:srgbClr val="000000"/>
                </a:solidFill>
                <a:latin typeface="Montserrat Extra Bold" pitchFamily="34" charset="0"/>
                <a:ea typeface="Montserrat Extra Bold" pitchFamily="34" charset="-122"/>
                <a:cs typeface="Montserrat Extra Bold" pitchFamily="34" charset="-120"/>
              </a:rPr>
              <a:t>Mảnh 3 (1040 bytes)</a:t>
            </a:r>
            <a:endParaRPr lang="en-US" sz="1500" dirty="0"/>
          </a:p>
        </p:txBody>
      </p:sp>
      <p:sp>
        <p:nvSpPr>
          <p:cNvPr id="30" name="Text 28"/>
          <p:cNvSpPr/>
          <p:nvPr/>
        </p:nvSpPr>
        <p:spPr>
          <a:xfrm>
            <a:off x="863798" y="6704409"/>
            <a:ext cx="5587603" cy="276344"/>
          </a:xfrm>
          <a:prstGeom prst="rect">
            <a:avLst/>
          </a:prstGeom>
          <a:noFill/>
          <a:ln/>
        </p:spPr>
        <p:txBody>
          <a:bodyPr wrap="none" lIns="0" tIns="0" rIns="0" bIns="0" rtlCol="0" anchor="t"/>
          <a:lstStyle/>
          <a:p>
            <a:pPr algn="r" indent="0" marL="0">
              <a:lnSpc>
                <a:spcPts val="2150"/>
              </a:lnSpc>
              <a:buNone/>
            </a:pPr>
            <a:r>
              <a:rPr lang="en-US" sz="1350" dirty="0">
                <a:solidFill>
                  <a:srgbClr val="000000"/>
                </a:solidFill>
                <a:latin typeface="Montserrat" pitchFamily="34" charset="0"/>
                <a:ea typeface="Montserrat" pitchFamily="34" charset="-122"/>
                <a:cs typeface="Montserrat" pitchFamily="34" charset="-120"/>
              </a:rPr>
              <a:t>ID=x, Offset=370, MF=0 (mảnh cuối)</a:t>
            </a:r>
            <a:endParaRPr lang="en-US" sz="1350" dirty="0"/>
          </a:p>
        </p:txBody>
      </p:sp>
      <p:sp>
        <p:nvSpPr>
          <p:cNvPr id="31" name="Shape 29"/>
          <p:cNvSpPr/>
          <p:nvPr/>
        </p:nvSpPr>
        <p:spPr>
          <a:xfrm>
            <a:off x="7486710" y="7372588"/>
            <a:ext cx="518279" cy="22860"/>
          </a:xfrm>
          <a:prstGeom prst="roundRect">
            <a:avLst>
              <a:gd name="adj" fmla="val 317448"/>
            </a:avLst>
          </a:prstGeom>
          <a:solidFill>
            <a:srgbClr val="D1DCFA"/>
          </a:solidFill>
          <a:ln/>
        </p:spPr>
      </p:sp>
      <p:sp>
        <p:nvSpPr>
          <p:cNvPr id="32" name="Shape 30"/>
          <p:cNvSpPr/>
          <p:nvPr/>
        </p:nvSpPr>
        <p:spPr>
          <a:xfrm>
            <a:off x="7120830" y="7189708"/>
            <a:ext cx="388739" cy="388739"/>
          </a:xfrm>
          <a:prstGeom prst="roundRect">
            <a:avLst>
              <a:gd name="adj" fmla="val 18668"/>
            </a:avLst>
          </a:prstGeom>
          <a:solidFill>
            <a:srgbClr val="FFFFFF"/>
          </a:solidFill>
          <a:ln w="7620">
            <a:solidFill>
              <a:srgbClr val="D1DCFA"/>
            </a:solidFill>
            <a:prstDash val="solid"/>
          </a:ln>
        </p:spPr>
      </p:sp>
      <p:sp>
        <p:nvSpPr>
          <p:cNvPr id="33" name="Text 31"/>
          <p:cNvSpPr/>
          <p:nvPr/>
        </p:nvSpPr>
        <p:spPr>
          <a:xfrm>
            <a:off x="7197388" y="7236797"/>
            <a:ext cx="235506" cy="294442"/>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Montserrat Extra Bold" pitchFamily="34" charset="0"/>
                <a:ea typeface="Montserrat Extra Bold" pitchFamily="34" charset="-122"/>
                <a:cs typeface="Montserrat Extra Bold" pitchFamily="34" charset="-120"/>
              </a:rPr>
              <a:t>6</a:t>
            </a:r>
            <a:endParaRPr lang="en-US" sz="1850" dirty="0"/>
          </a:p>
        </p:txBody>
      </p:sp>
      <p:sp>
        <p:nvSpPr>
          <p:cNvPr id="34" name="Text 32"/>
          <p:cNvSpPr/>
          <p:nvPr/>
        </p:nvSpPr>
        <p:spPr>
          <a:xfrm>
            <a:off x="8178998" y="7249001"/>
            <a:ext cx="1963341" cy="245388"/>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Montserrat Extra Bold" pitchFamily="34" charset="0"/>
                <a:ea typeface="Montserrat Extra Bold" pitchFamily="34" charset="-122"/>
                <a:cs typeface="Montserrat Extra Bold" pitchFamily="34" charset="-120"/>
              </a:rPr>
              <a:t>Hợp nhất tại đích</a:t>
            </a:r>
            <a:endParaRPr lang="en-US" sz="1500" dirty="0"/>
          </a:p>
        </p:txBody>
      </p:sp>
      <p:sp>
        <p:nvSpPr>
          <p:cNvPr id="35" name="Text 33"/>
          <p:cNvSpPr/>
          <p:nvPr/>
        </p:nvSpPr>
        <p:spPr>
          <a:xfrm>
            <a:off x="8178998" y="7597973"/>
            <a:ext cx="5587603" cy="276344"/>
          </a:xfrm>
          <a:prstGeom prst="rect">
            <a:avLst/>
          </a:prstGeom>
          <a:noFill/>
          <a:ln/>
        </p:spPr>
        <p:txBody>
          <a:bodyPr wrap="none" lIns="0" tIns="0" rIns="0" bIns="0" rtlCol="0" anchor="t"/>
          <a:lstStyle/>
          <a:p>
            <a:pPr algn="l" indent="0" marL="0">
              <a:lnSpc>
                <a:spcPts val="2150"/>
              </a:lnSpc>
              <a:buNone/>
            </a:pPr>
            <a:r>
              <a:rPr lang="en-US" sz="1350" dirty="0">
                <a:solidFill>
                  <a:srgbClr val="000000"/>
                </a:solidFill>
                <a:latin typeface="Montserrat" pitchFamily="34" charset="0"/>
                <a:ea typeface="Montserrat" pitchFamily="34" charset="-122"/>
                <a:cs typeface="Montserrat" pitchFamily="34" charset="-120"/>
              </a:rPr>
              <a:t>Host đích dùng ID và Offset để ghép lại gói hoàn chỉnh</a:t>
            </a:r>
            <a:endParaRPr lang="en-US" sz="1350" dirty="0"/>
          </a:p>
        </p:txBody>
      </p:sp>
      <p:sp>
        <p:nvSpPr>
          <p:cNvPr id="36" name="Shape 34"/>
          <p:cNvSpPr/>
          <p:nvPr/>
        </p:nvSpPr>
        <p:spPr>
          <a:xfrm>
            <a:off x="863798" y="8825627"/>
            <a:ext cx="12902803" cy="1428512"/>
          </a:xfrm>
          <a:prstGeom prst="roundRect">
            <a:avLst>
              <a:gd name="adj" fmla="val 5080"/>
            </a:avLst>
          </a:prstGeom>
          <a:solidFill>
            <a:srgbClr val="B9CBF8"/>
          </a:solidFill>
          <a:ln/>
        </p:spPr>
      </p:sp>
      <p:pic>
        <p:nvPicPr>
          <p:cNvPr id="37" name="Image 0" descr="preencoded.png">    </p:cNvPr>
          <p:cNvPicPr>
            <a:picLocks noChangeAspect="1"/>
          </p:cNvPicPr>
          <p:nvPr/>
        </p:nvPicPr>
        <p:blipFill>
          <a:blip r:embed="rId1"/>
          <a:stretch>
            <a:fillRect/>
          </a:stretch>
        </p:blipFill>
        <p:spPr>
          <a:xfrm>
            <a:off x="1036558" y="9060180"/>
            <a:ext cx="245388" cy="196334"/>
          </a:xfrm>
          <a:prstGeom prst="rect">
            <a:avLst/>
          </a:prstGeom>
        </p:spPr>
      </p:pic>
      <p:sp>
        <p:nvSpPr>
          <p:cNvPr id="38" name="Text 35"/>
          <p:cNvSpPr/>
          <p:nvPr/>
        </p:nvSpPr>
        <p:spPr>
          <a:xfrm>
            <a:off x="1454706" y="9041487"/>
            <a:ext cx="2906554" cy="245388"/>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Montserrat Extra Bold" pitchFamily="34" charset="0"/>
                <a:ea typeface="Montserrat Extra Bold" pitchFamily="34" charset="-122"/>
                <a:cs typeface="Montserrat Extra Bold" pitchFamily="34" charset="-120"/>
              </a:rPr>
              <a:t>Tại sao chỉ hợp nhất ở đích?</a:t>
            </a:r>
            <a:endParaRPr lang="en-US" sz="1500" dirty="0"/>
          </a:p>
        </p:txBody>
      </p:sp>
      <p:sp>
        <p:nvSpPr>
          <p:cNvPr id="39" name="Text 36"/>
          <p:cNvSpPr/>
          <p:nvPr/>
        </p:nvSpPr>
        <p:spPr>
          <a:xfrm>
            <a:off x="1454706" y="9459635"/>
            <a:ext cx="12139136" cy="552688"/>
          </a:xfrm>
          <a:prstGeom prst="rect">
            <a:avLst/>
          </a:prstGeom>
          <a:noFill/>
          <a:ln/>
        </p:spPr>
        <p:txBody>
          <a:bodyPr wrap="square" lIns="0" tIns="0" rIns="0" bIns="0" rtlCol="0" anchor="t"/>
          <a:lstStyle/>
          <a:p>
            <a:pPr algn="l" indent="0" marL="0">
              <a:lnSpc>
                <a:spcPts val="2150"/>
              </a:lnSpc>
              <a:buNone/>
            </a:pPr>
            <a:r>
              <a:rPr lang="en-US" sz="1350" dirty="0">
                <a:solidFill>
                  <a:srgbClr val="000000"/>
                </a:solidFill>
                <a:latin typeface="Montserrat" pitchFamily="34" charset="0"/>
                <a:ea typeface="Montserrat" pitchFamily="34" charset="-122"/>
                <a:cs typeface="Montserrat" pitchFamily="34" charset="-120"/>
              </a:rPr>
              <a:t>Hợp nhất chỉ thực hiện tại </a:t>
            </a:r>
            <a:pPr algn="l" indent="0" marL="0">
              <a:lnSpc>
                <a:spcPts val="2150"/>
              </a:lnSpc>
              <a:buNone/>
            </a:pPr>
            <a:r>
              <a:rPr lang="en-US" sz="1350" b="1" dirty="0">
                <a:solidFill>
                  <a:srgbClr val="000000"/>
                </a:solidFill>
                <a:latin typeface="Montserrat" pitchFamily="34" charset="0"/>
                <a:ea typeface="Montserrat" pitchFamily="34" charset="-122"/>
                <a:cs typeface="Montserrat" pitchFamily="34" charset="-120"/>
              </a:rPr>
              <a:t>máy đích</a:t>
            </a:r>
            <a:pPr algn="l" indent="0" marL="0">
              <a:lnSpc>
                <a:spcPts val="2150"/>
              </a:lnSpc>
              <a:buNone/>
            </a:pPr>
            <a:r>
              <a:rPr lang="en-US" sz="1350" dirty="0">
                <a:solidFill>
                  <a:srgbClr val="000000"/>
                </a:solidFill>
                <a:latin typeface="Montserrat" pitchFamily="34" charset="0"/>
                <a:ea typeface="Montserrat" pitchFamily="34" charset="-122"/>
                <a:cs typeface="Montserrat" pitchFamily="34" charset="-120"/>
              </a:rPr>
              <a:t>, không phải tại router trung gian. Lý do: giảm tải xử lý cho router (các router chỉ cần forward, không cần đợi và lắp ráp), và tránh phân mảnh lại nếu gặp MTU nhỏ hơn ở đoạn đường tiếp theo.</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64250" y="456605"/>
            <a:ext cx="4144089" cy="471726"/>
          </a:xfrm>
          <a:prstGeom prst="rect">
            <a:avLst/>
          </a:prstGeom>
          <a:noFill/>
          <a:ln/>
        </p:spPr>
        <p:txBody>
          <a:bodyPr wrap="none" lIns="0" tIns="0" rIns="0" bIns="0" rtlCol="0" anchor="t"/>
          <a:lstStyle/>
          <a:p>
            <a:pPr algn="l" indent="0" marL="0">
              <a:lnSpc>
                <a:spcPts val="3700"/>
              </a:lnSpc>
              <a:buNone/>
            </a:pPr>
            <a:r>
              <a:rPr lang="en-US" sz="2950" b="1" dirty="0">
                <a:solidFill>
                  <a:srgbClr val="1870CC"/>
                </a:solidFill>
                <a:latin typeface="Montserrat Extra Bold" pitchFamily="34" charset="0"/>
                <a:ea typeface="Montserrat Extra Bold" pitchFamily="34" charset="-122"/>
                <a:cs typeface="Montserrat Extra Bold" pitchFamily="34" charset="-120"/>
              </a:rPr>
              <a:t>IPv6 - Thế hệ Kế tiếp</a:t>
            </a:r>
            <a:endParaRPr lang="en-US" sz="2950" dirty="0"/>
          </a:p>
        </p:txBody>
      </p:sp>
      <p:sp>
        <p:nvSpPr>
          <p:cNvPr id="3" name="Text 1"/>
          <p:cNvSpPr/>
          <p:nvPr/>
        </p:nvSpPr>
        <p:spPr>
          <a:xfrm>
            <a:off x="664250" y="1343382"/>
            <a:ext cx="2264569" cy="283012"/>
          </a:xfrm>
          <a:prstGeom prst="rect">
            <a:avLst/>
          </a:prstGeom>
          <a:noFill/>
          <a:ln/>
        </p:spPr>
        <p:txBody>
          <a:bodyPr wrap="none" lIns="0" tIns="0" rIns="0" bIns="0" rtlCol="0" anchor="t"/>
          <a:lstStyle/>
          <a:p>
            <a:pPr algn="l" indent="0" marL="0">
              <a:lnSpc>
                <a:spcPts val="2200"/>
              </a:lnSpc>
              <a:buNone/>
            </a:pPr>
            <a:r>
              <a:rPr lang="en-US" sz="1750" b="1" dirty="0">
                <a:solidFill>
                  <a:srgbClr val="1870CC"/>
                </a:solidFill>
                <a:latin typeface="Montserrat Extra Bold" pitchFamily="34" charset="0"/>
                <a:ea typeface="Montserrat Extra Bold" pitchFamily="34" charset="-122"/>
                <a:cs typeface="Montserrat Extra Bold" pitchFamily="34" charset="-120"/>
              </a:rPr>
              <a:t>Tại sao cần IPv6?</a:t>
            </a:r>
            <a:endParaRPr lang="en-US" sz="1750" dirty="0"/>
          </a:p>
        </p:txBody>
      </p:sp>
      <p:sp>
        <p:nvSpPr>
          <p:cNvPr id="4" name="Text 2"/>
          <p:cNvSpPr/>
          <p:nvPr/>
        </p:nvSpPr>
        <p:spPr>
          <a:xfrm>
            <a:off x="664250" y="1792367"/>
            <a:ext cx="6448425" cy="797243"/>
          </a:xfrm>
          <a:prstGeom prst="rect">
            <a:avLst/>
          </a:prstGeom>
          <a:noFill/>
          <a:ln/>
        </p:spPr>
        <p:txBody>
          <a:bodyPr wrap="square" lIns="0" tIns="0" rIns="0" bIns="0" rtlCol="0" anchor="t"/>
          <a:lstStyle/>
          <a:p>
            <a:pPr algn="l" indent="0" marL="0">
              <a:lnSpc>
                <a:spcPts val="2050"/>
              </a:lnSpc>
              <a:buNone/>
            </a:pPr>
            <a:r>
              <a:rPr lang="en-US" sz="1300" dirty="0">
                <a:solidFill>
                  <a:srgbClr val="000000"/>
                </a:solidFill>
                <a:latin typeface="Montserrat" pitchFamily="34" charset="0"/>
                <a:ea typeface="Montserrat" pitchFamily="34" charset="-122"/>
                <a:cs typeface="Montserrat" pitchFamily="34" charset="-120"/>
              </a:rPr>
              <a:t>IPv4 với không gian 32-bit chỉ cung cấp khoảng </a:t>
            </a:r>
            <a:pPr algn="l" indent="0" marL="0">
              <a:lnSpc>
                <a:spcPts val="2050"/>
              </a:lnSpc>
              <a:buNone/>
            </a:pPr>
            <a:r>
              <a:rPr lang="en-US" sz="1300" b="1" dirty="0">
                <a:solidFill>
                  <a:srgbClr val="000000"/>
                </a:solidFill>
                <a:latin typeface="Montserrat" pitchFamily="34" charset="0"/>
                <a:ea typeface="Montserrat" pitchFamily="34" charset="-122"/>
                <a:cs typeface="Montserrat" pitchFamily="34" charset="-120"/>
              </a:rPr>
              <a:t>4 tỷ địa chỉ</a:t>
            </a:r>
            <a:pPr algn="l" indent="0" marL="0">
              <a:lnSpc>
                <a:spcPts val="2050"/>
              </a:lnSpc>
              <a:buNone/>
            </a:pPr>
            <a:r>
              <a:rPr lang="en-US" sz="1300" dirty="0">
                <a:solidFill>
                  <a:srgbClr val="000000"/>
                </a:solidFill>
                <a:latin typeface="Montserrat" pitchFamily="34" charset="0"/>
                <a:ea typeface="Montserrat" pitchFamily="34" charset="-122"/>
                <a:cs typeface="Montserrat" pitchFamily="34" charset="-120"/>
              </a:rPr>
              <a:t>. Con số này dường như khổng lồ vào năm 1981, nhưng với sự bùng nổ của Internet, thiết bị di động, IoT, và đám mây, chúng ta đã gần cạn kiệt địa chỉ IPv4 công cộng.</a:t>
            </a:r>
            <a:endParaRPr lang="en-US" sz="1300" dirty="0"/>
          </a:p>
        </p:txBody>
      </p:sp>
      <p:sp>
        <p:nvSpPr>
          <p:cNvPr id="5" name="Text 3"/>
          <p:cNvSpPr/>
          <p:nvPr/>
        </p:nvSpPr>
        <p:spPr>
          <a:xfrm>
            <a:off x="664250" y="2739033"/>
            <a:ext cx="6448425" cy="531495"/>
          </a:xfrm>
          <a:prstGeom prst="rect">
            <a:avLst/>
          </a:prstGeom>
          <a:noFill/>
          <a:ln/>
        </p:spPr>
        <p:txBody>
          <a:bodyPr wrap="square" lIns="0" tIns="0" rIns="0" bIns="0" rtlCol="0" anchor="t"/>
          <a:lstStyle/>
          <a:p>
            <a:pPr algn="l" indent="0" marL="0">
              <a:lnSpc>
                <a:spcPts val="2050"/>
              </a:lnSpc>
              <a:buNone/>
            </a:pPr>
            <a:r>
              <a:rPr lang="en-US" sz="1300" dirty="0">
                <a:solidFill>
                  <a:srgbClr val="000000"/>
                </a:solidFill>
                <a:latin typeface="Montserrat" pitchFamily="34" charset="0"/>
                <a:ea typeface="Montserrat" pitchFamily="34" charset="-122"/>
                <a:cs typeface="Montserrat" pitchFamily="34" charset="-120"/>
              </a:rPr>
              <a:t>IPv6 được thiết kế để giải quyết không chỉ vấn đề cạn kiệt địa chỉ, mà còn cải thiện nhiều khía cạnh khác của giao thức IP.</a:t>
            </a:r>
            <a:endParaRPr lang="en-US" sz="1300" dirty="0"/>
          </a:p>
        </p:txBody>
      </p:sp>
      <p:pic>
        <p:nvPicPr>
          <p:cNvPr id="6" name="Image 0" descr="preencoded.png">    </p:cNvPr>
          <p:cNvPicPr>
            <a:picLocks noChangeAspect="1"/>
          </p:cNvPicPr>
          <p:nvPr/>
        </p:nvPicPr>
        <p:blipFill>
          <a:blip r:embed="rId1"/>
          <a:stretch>
            <a:fillRect/>
          </a:stretch>
        </p:blipFill>
        <p:spPr>
          <a:xfrm>
            <a:off x="7525345" y="1364218"/>
            <a:ext cx="6448425" cy="6448425"/>
          </a:xfrm>
          <a:prstGeom prst="rect">
            <a:avLst/>
          </a:prstGeom>
        </p:spPr>
      </p:pic>
      <p:sp>
        <p:nvSpPr>
          <p:cNvPr id="7" name="Shape 4"/>
          <p:cNvSpPr/>
          <p:nvPr/>
        </p:nvSpPr>
        <p:spPr>
          <a:xfrm>
            <a:off x="664250" y="8186261"/>
            <a:ext cx="13301901" cy="2678668"/>
          </a:xfrm>
          <a:prstGeom prst="roundRect">
            <a:avLst>
              <a:gd name="adj" fmla="val 2604"/>
            </a:avLst>
          </a:prstGeom>
          <a:solidFill>
            <a:srgbClr val="FFFFFF"/>
          </a:solidFill>
          <a:ln w="7620">
            <a:solidFill>
              <a:srgbClr val="D1DCFA"/>
            </a:solidFill>
            <a:prstDash val="solid"/>
          </a:ln>
        </p:spPr>
      </p:sp>
      <p:sp>
        <p:nvSpPr>
          <p:cNvPr id="8" name="Shape 5"/>
          <p:cNvSpPr/>
          <p:nvPr/>
        </p:nvSpPr>
        <p:spPr>
          <a:xfrm>
            <a:off x="671870" y="8193881"/>
            <a:ext cx="4428887" cy="1464588"/>
          </a:xfrm>
          <a:prstGeom prst="roundRect">
            <a:avLst>
              <a:gd name="adj" fmla="val 4762"/>
            </a:avLst>
          </a:prstGeom>
          <a:solidFill>
            <a:srgbClr val="FFFFFF"/>
          </a:solidFill>
          <a:ln/>
        </p:spPr>
      </p:sp>
      <p:sp>
        <p:nvSpPr>
          <p:cNvPr id="9" name="Text 6"/>
          <p:cNvSpPr/>
          <p:nvPr/>
        </p:nvSpPr>
        <p:spPr>
          <a:xfrm>
            <a:off x="837843" y="8359854"/>
            <a:ext cx="2830473" cy="235863"/>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Montserrat Extra Bold" pitchFamily="34" charset="0"/>
                <a:ea typeface="Montserrat Extra Bold" pitchFamily="34" charset="-122"/>
                <a:cs typeface="Montserrat Extra Bold" pitchFamily="34" charset="-120"/>
              </a:rPr>
              <a:t>Không gian địa chỉ khổng lồ</a:t>
            </a:r>
            <a:endParaRPr lang="en-US" sz="1450" dirty="0"/>
          </a:p>
        </p:txBody>
      </p:sp>
      <p:sp>
        <p:nvSpPr>
          <p:cNvPr id="10" name="Text 7"/>
          <p:cNvSpPr/>
          <p:nvPr/>
        </p:nvSpPr>
        <p:spPr>
          <a:xfrm>
            <a:off x="837843" y="8695253"/>
            <a:ext cx="3847743" cy="531495"/>
          </a:xfrm>
          <a:prstGeom prst="rect">
            <a:avLst/>
          </a:prstGeom>
          <a:noFill/>
          <a:ln/>
        </p:spPr>
        <p:txBody>
          <a:bodyPr wrap="square" lIns="0" tIns="0" rIns="0" bIns="0" rtlCol="0" anchor="t"/>
          <a:lstStyle/>
          <a:p>
            <a:pPr algn="l" indent="0" marL="0">
              <a:lnSpc>
                <a:spcPts val="2050"/>
              </a:lnSpc>
              <a:buNone/>
            </a:pPr>
            <a:r>
              <a:rPr lang="en-US" sz="1300" b="1" dirty="0">
                <a:solidFill>
                  <a:srgbClr val="000000"/>
                </a:solidFill>
                <a:latin typeface="Montserrat" pitchFamily="34" charset="0"/>
                <a:ea typeface="Montserrat" pitchFamily="34" charset="-122"/>
                <a:cs typeface="Montserrat" pitchFamily="34" charset="-120"/>
              </a:rPr>
              <a:t>128 bit</a:t>
            </a:r>
            <a:pPr algn="l" indent="0" marL="0">
              <a:lnSpc>
                <a:spcPts val="2050"/>
              </a:lnSpc>
              <a:buNone/>
            </a:pPr>
            <a:r>
              <a:rPr lang="en-US" sz="1300" dirty="0">
                <a:solidFill>
                  <a:srgbClr val="000000"/>
                </a:solidFill>
                <a:latin typeface="Montserrat" pitchFamily="34" charset="0"/>
                <a:ea typeface="Montserrat" pitchFamily="34" charset="-122"/>
                <a:cs typeface="Montserrat" pitchFamily="34" charset="-120"/>
              </a:rPr>
              <a:t> = 2128 ≈ 3.4×1038 địa chỉ. Đủ để cấp hàng triệu địa chỉ cho mỗi người trên Trái Đất!</a:t>
            </a:r>
            <a:endParaRPr lang="en-US" sz="1300" dirty="0"/>
          </a:p>
        </p:txBody>
      </p:sp>
      <p:sp>
        <p:nvSpPr>
          <p:cNvPr id="11" name="Shape 8"/>
          <p:cNvSpPr/>
          <p:nvPr/>
        </p:nvSpPr>
        <p:spPr>
          <a:xfrm>
            <a:off x="5100757" y="8193881"/>
            <a:ext cx="4428887" cy="1464588"/>
          </a:xfrm>
          <a:prstGeom prst="rect">
            <a:avLst/>
          </a:prstGeom>
          <a:solidFill>
            <a:srgbClr val="FFFFFF"/>
          </a:solidFill>
          <a:ln/>
        </p:spPr>
      </p:sp>
      <p:sp>
        <p:nvSpPr>
          <p:cNvPr id="12" name="Shape 9"/>
          <p:cNvSpPr/>
          <p:nvPr/>
        </p:nvSpPr>
        <p:spPr>
          <a:xfrm>
            <a:off x="5100757" y="8193881"/>
            <a:ext cx="22860" cy="1464588"/>
          </a:xfrm>
          <a:prstGeom prst="roundRect">
            <a:avLst>
              <a:gd name="adj" fmla="val 305113"/>
            </a:avLst>
          </a:prstGeom>
          <a:solidFill>
            <a:srgbClr val="D1DCFA"/>
          </a:solidFill>
          <a:ln/>
        </p:spPr>
      </p:sp>
      <p:sp>
        <p:nvSpPr>
          <p:cNvPr id="13" name="Text 10"/>
          <p:cNvSpPr/>
          <p:nvPr/>
        </p:nvSpPr>
        <p:spPr>
          <a:xfrm>
            <a:off x="5515928" y="8359854"/>
            <a:ext cx="2095500" cy="235863"/>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Montserrat Extra Bold" pitchFamily="34" charset="0"/>
                <a:ea typeface="Montserrat Extra Bold" pitchFamily="34" charset="-122"/>
                <a:cs typeface="Montserrat Extra Bold" pitchFamily="34" charset="-120"/>
              </a:rPr>
              <a:t>Header đơn giản hóa</a:t>
            </a:r>
            <a:endParaRPr lang="en-US" sz="1450" dirty="0"/>
          </a:p>
        </p:txBody>
      </p:sp>
      <p:sp>
        <p:nvSpPr>
          <p:cNvPr id="14" name="Text 11"/>
          <p:cNvSpPr/>
          <p:nvPr/>
        </p:nvSpPr>
        <p:spPr>
          <a:xfrm>
            <a:off x="5515928" y="8695253"/>
            <a:ext cx="3598545" cy="797243"/>
          </a:xfrm>
          <a:prstGeom prst="rect">
            <a:avLst/>
          </a:prstGeom>
          <a:noFill/>
          <a:ln/>
        </p:spPr>
        <p:txBody>
          <a:bodyPr wrap="square" lIns="0" tIns="0" rIns="0" bIns="0" rtlCol="0" anchor="t"/>
          <a:lstStyle/>
          <a:p>
            <a:pPr algn="l" indent="0" marL="0">
              <a:lnSpc>
                <a:spcPts val="2050"/>
              </a:lnSpc>
              <a:buNone/>
            </a:pPr>
            <a:r>
              <a:rPr lang="en-US" sz="1300" dirty="0">
                <a:solidFill>
                  <a:srgbClr val="000000"/>
                </a:solidFill>
                <a:latin typeface="Montserrat" pitchFamily="34" charset="0"/>
                <a:ea typeface="Montserrat" pitchFamily="34" charset="-122"/>
                <a:cs typeface="Montserrat" pitchFamily="34" charset="-120"/>
              </a:rPr>
              <a:t>Header cố định </a:t>
            </a:r>
            <a:pPr algn="l" indent="0" marL="0">
              <a:lnSpc>
                <a:spcPts val="2050"/>
              </a:lnSpc>
              <a:buNone/>
            </a:pPr>
            <a:r>
              <a:rPr lang="en-US" sz="1300" b="1" dirty="0">
                <a:solidFill>
                  <a:srgbClr val="000000"/>
                </a:solidFill>
                <a:latin typeface="Montserrat" pitchFamily="34" charset="0"/>
                <a:ea typeface="Montserrat" pitchFamily="34" charset="-122"/>
                <a:cs typeface="Montserrat" pitchFamily="34" charset="-120"/>
              </a:rPr>
              <a:t>40 bytes</a:t>
            </a:r>
            <a:pPr algn="l" indent="0" marL="0">
              <a:lnSpc>
                <a:spcPts val="2050"/>
              </a:lnSpc>
              <a:buNone/>
            </a:pPr>
            <a:r>
              <a:rPr lang="en-US" sz="1300" dirty="0">
                <a:solidFill>
                  <a:srgbClr val="000000"/>
                </a:solidFill>
                <a:latin typeface="Montserrat" pitchFamily="34" charset="0"/>
                <a:ea typeface="Montserrat" pitchFamily="34" charset="-122"/>
                <a:cs typeface="Montserrat" pitchFamily="34" charset="-120"/>
              </a:rPr>
              <a:t>, loại bỏ các trường không cần thiết, giúp router xử lý nhanh hơn</a:t>
            </a:r>
            <a:endParaRPr lang="en-US" sz="1300" dirty="0"/>
          </a:p>
        </p:txBody>
      </p:sp>
      <p:sp>
        <p:nvSpPr>
          <p:cNvPr id="15" name="Shape 12"/>
          <p:cNvSpPr/>
          <p:nvPr/>
        </p:nvSpPr>
        <p:spPr>
          <a:xfrm>
            <a:off x="4893231" y="8718530"/>
            <a:ext cx="415171" cy="415171"/>
          </a:xfrm>
          <a:prstGeom prst="roundRect">
            <a:avLst>
              <a:gd name="adj" fmla="val 16800"/>
            </a:avLst>
          </a:prstGeom>
          <a:solidFill>
            <a:srgbClr val="FFFFFF"/>
          </a:solidFill>
          <a:ln w="22860">
            <a:solidFill>
              <a:srgbClr val="D1DCFA"/>
            </a:solidFill>
            <a:prstDash val="solid"/>
          </a:ln>
        </p:spPr>
      </p:sp>
      <p:pic>
        <p:nvPicPr>
          <p:cNvPr id="1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7053" y="8822353"/>
            <a:ext cx="207526" cy="207526"/>
          </a:xfrm>
          <a:prstGeom prst="rect">
            <a:avLst/>
          </a:prstGeom>
        </p:spPr>
      </p:pic>
      <p:sp>
        <p:nvSpPr>
          <p:cNvPr id="17" name="Shape 13"/>
          <p:cNvSpPr/>
          <p:nvPr/>
        </p:nvSpPr>
        <p:spPr>
          <a:xfrm>
            <a:off x="9529643" y="8193881"/>
            <a:ext cx="4428887" cy="1464588"/>
          </a:xfrm>
          <a:prstGeom prst="rect">
            <a:avLst/>
          </a:prstGeom>
          <a:solidFill>
            <a:srgbClr val="FFFFFF"/>
          </a:solidFill>
          <a:ln/>
        </p:spPr>
      </p:sp>
      <p:sp>
        <p:nvSpPr>
          <p:cNvPr id="18" name="Shape 14"/>
          <p:cNvSpPr/>
          <p:nvPr/>
        </p:nvSpPr>
        <p:spPr>
          <a:xfrm>
            <a:off x="9529643" y="8193881"/>
            <a:ext cx="22860" cy="1464588"/>
          </a:xfrm>
          <a:prstGeom prst="roundRect">
            <a:avLst>
              <a:gd name="adj" fmla="val 305113"/>
            </a:avLst>
          </a:prstGeom>
          <a:solidFill>
            <a:srgbClr val="D1DCFA"/>
          </a:solidFill>
          <a:ln/>
        </p:spPr>
      </p:sp>
      <p:sp>
        <p:nvSpPr>
          <p:cNvPr id="19" name="Text 15"/>
          <p:cNvSpPr/>
          <p:nvPr/>
        </p:nvSpPr>
        <p:spPr>
          <a:xfrm>
            <a:off x="9944814" y="8359854"/>
            <a:ext cx="1887141" cy="235863"/>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Montserrat Extra Bold" pitchFamily="34" charset="0"/>
                <a:ea typeface="Montserrat Extra Bold" pitchFamily="34" charset="-122"/>
                <a:cs typeface="Montserrat Extra Bold" pitchFamily="34" charset="-120"/>
              </a:rPr>
              <a:t>Bỏ Checksum</a:t>
            </a:r>
            <a:endParaRPr lang="en-US" sz="1450" dirty="0"/>
          </a:p>
        </p:txBody>
      </p:sp>
      <p:sp>
        <p:nvSpPr>
          <p:cNvPr id="20" name="Text 16"/>
          <p:cNvSpPr/>
          <p:nvPr/>
        </p:nvSpPr>
        <p:spPr>
          <a:xfrm>
            <a:off x="9944814" y="8695253"/>
            <a:ext cx="3847743" cy="531495"/>
          </a:xfrm>
          <a:prstGeom prst="rect">
            <a:avLst/>
          </a:prstGeom>
          <a:noFill/>
          <a:ln/>
        </p:spPr>
        <p:txBody>
          <a:bodyPr wrap="square" lIns="0" tIns="0" rIns="0" bIns="0" rtlCol="0" anchor="t"/>
          <a:lstStyle/>
          <a:p>
            <a:pPr algn="l" indent="0" marL="0">
              <a:lnSpc>
                <a:spcPts val="2050"/>
              </a:lnSpc>
              <a:buNone/>
            </a:pPr>
            <a:r>
              <a:rPr lang="en-US" sz="1300" dirty="0">
                <a:solidFill>
                  <a:srgbClr val="000000"/>
                </a:solidFill>
                <a:latin typeface="Montserrat" pitchFamily="34" charset="0"/>
                <a:ea typeface="Montserrat" pitchFamily="34" charset="-122"/>
                <a:cs typeface="Montserrat" pitchFamily="34" charset="-120"/>
              </a:rPr>
              <a:t>Giảm tải tính toán cho router vì tầng liên kết và vận tải đã có cơ chế kiểm lỗi riêng</a:t>
            </a:r>
            <a:endParaRPr lang="en-US" sz="1300" dirty="0"/>
          </a:p>
        </p:txBody>
      </p:sp>
      <p:sp>
        <p:nvSpPr>
          <p:cNvPr id="21" name="Shape 17"/>
          <p:cNvSpPr/>
          <p:nvPr/>
        </p:nvSpPr>
        <p:spPr>
          <a:xfrm>
            <a:off x="9322118" y="8718530"/>
            <a:ext cx="415171" cy="415171"/>
          </a:xfrm>
          <a:prstGeom prst="roundRect">
            <a:avLst>
              <a:gd name="adj" fmla="val 16800"/>
            </a:avLst>
          </a:prstGeom>
          <a:solidFill>
            <a:srgbClr val="FFFFFF"/>
          </a:solidFill>
          <a:ln w="22860">
            <a:solidFill>
              <a:srgbClr val="D1DCFA"/>
            </a:solidFill>
            <a:prstDash val="solid"/>
          </a:ln>
        </p:spPr>
      </p:sp>
      <p:pic>
        <p:nvPicPr>
          <p:cNvPr id="2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5940" y="8822353"/>
            <a:ext cx="207526" cy="207526"/>
          </a:xfrm>
          <a:prstGeom prst="rect">
            <a:avLst/>
          </a:prstGeom>
        </p:spPr>
      </p:pic>
      <p:sp>
        <p:nvSpPr>
          <p:cNvPr id="23" name="Shape 18"/>
          <p:cNvSpPr/>
          <p:nvPr/>
        </p:nvSpPr>
        <p:spPr>
          <a:xfrm>
            <a:off x="671870" y="9658469"/>
            <a:ext cx="6643330" cy="1198840"/>
          </a:xfrm>
          <a:prstGeom prst="rect">
            <a:avLst/>
          </a:prstGeom>
          <a:solidFill>
            <a:srgbClr val="FFFFFF"/>
          </a:solidFill>
          <a:ln/>
        </p:spPr>
      </p:sp>
      <p:sp>
        <p:nvSpPr>
          <p:cNvPr id="24" name="Shape 19"/>
          <p:cNvSpPr/>
          <p:nvPr/>
        </p:nvSpPr>
        <p:spPr>
          <a:xfrm>
            <a:off x="671870" y="9658469"/>
            <a:ext cx="6643330" cy="22860"/>
          </a:xfrm>
          <a:prstGeom prst="roundRect">
            <a:avLst>
              <a:gd name="adj" fmla="val 305113"/>
            </a:avLst>
          </a:prstGeom>
          <a:solidFill>
            <a:srgbClr val="D1DCFA"/>
          </a:solidFill>
          <a:ln/>
        </p:spPr>
      </p:sp>
      <p:sp>
        <p:nvSpPr>
          <p:cNvPr id="25" name="Text 20"/>
          <p:cNvSpPr/>
          <p:nvPr/>
        </p:nvSpPr>
        <p:spPr>
          <a:xfrm>
            <a:off x="837843" y="9824442"/>
            <a:ext cx="2915364" cy="235863"/>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Montserrat Extra Bold" pitchFamily="34" charset="0"/>
                <a:ea typeface="Montserrat Extra Bold" pitchFamily="34" charset="-122"/>
                <a:cs typeface="Montserrat Extra Bold" pitchFamily="34" charset="-120"/>
              </a:rPr>
              <a:t>Không phân mảnh tại Router</a:t>
            </a:r>
            <a:endParaRPr lang="en-US" sz="1450" dirty="0"/>
          </a:p>
        </p:txBody>
      </p:sp>
      <p:sp>
        <p:nvSpPr>
          <p:cNvPr id="26" name="Text 21"/>
          <p:cNvSpPr/>
          <p:nvPr/>
        </p:nvSpPr>
        <p:spPr>
          <a:xfrm>
            <a:off x="837843" y="10159841"/>
            <a:ext cx="6062186" cy="531495"/>
          </a:xfrm>
          <a:prstGeom prst="rect">
            <a:avLst/>
          </a:prstGeom>
          <a:noFill/>
          <a:ln/>
        </p:spPr>
        <p:txBody>
          <a:bodyPr wrap="square" lIns="0" tIns="0" rIns="0" bIns="0" rtlCol="0" anchor="t"/>
          <a:lstStyle/>
          <a:p>
            <a:pPr algn="l" indent="0" marL="0">
              <a:lnSpc>
                <a:spcPts val="2050"/>
              </a:lnSpc>
              <a:buNone/>
            </a:pPr>
            <a:r>
              <a:rPr lang="en-US" sz="1300" dirty="0">
                <a:solidFill>
                  <a:srgbClr val="000000"/>
                </a:solidFill>
                <a:latin typeface="Montserrat" pitchFamily="34" charset="0"/>
                <a:ea typeface="Montserrat" pitchFamily="34" charset="-122"/>
                <a:cs typeface="Montserrat" pitchFamily="34" charset="-120"/>
              </a:rPr>
              <a:t>Chỉ host nguồn mới được phân mảnh (dùng Path MTU Discovery), router chỉ việc drop và báo lỗi</a:t>
            </a:r>
            <a:endParaRPr lang="en-US" sz="1300" dirty="0"/>
          </a:p>
        </p:txBody>
      </p:sp>
      <p:sp>
        <p:nvSpPr>
          <p:cNvPr id="27" name="Shape 22"/>
          <p:cNvSpPr/>
          <p:nvPr/>
        </p:nvSpPr>
        <p:spPr>
          <a:xfrm>
            <a:off x="7315200" y="9658469"/>
            <a:ext cx="6643330" cy="1198840"/>
          </a:xfrm>
          <a:prstGeom prst="rect">
            <a:avLst/>
          </a:prstGeom>
          <a:solidFill>
            <a:srgbClr val="FFFFFF"/>
          </a:solidFill>
          <a:ln/>
        </p:spPr>
      </p:sp>
      <p:sp>
        <p:nvSpPr>
          <p:cNvPr id="28" name="Shape 23"/>
          <p:cNvSpPr/>
          <p:nvPr/>
        </p:nvSpPr>
        <p:spPr>
          <a:xfrm>
            <a:off x="7315200" y="9658469"/>
            <a:ext cx="22860" cy="1198840"/>
          </a:xfrm>
          <a:prstGeom prst="roundRect">
            <a:avLst>
              <a:gd name="adj" fmla="val 305113"/>
            </a:avLst>
          </a:prstGeom>
          <a:solidFill>
            <a:srgbClr val="D1DCFA"/>
          </a:solidFill>
          <a:ln/>
        </p:spPr>
      </p:sp>
      <p:sp>
        <p:nvSpPr>
          <p:cNvPr id="29" name="Shape 24"/>
          <p:cNvSpPr/>
          <p:nvPr/>
        </p:nvSpPr>
        <p:spPr>
          <a:xfrm>
            <a:off x="7315200" y="9658469"/>
            <a:ext cx="6643330" cy="22860"/>
          </a:xfrm>
          <a:prstGeom prst="roundRect">
            <a:avLst>
              <a:gd name="adj" fmla="val 305113"/>
            </a:avLst>
          </a:prstGeom>
          <a:solidFill>
            <a:srgbClr val="D1DCFA"/>
          </a:solidFill>
          <a:ln/>
        </p:spPr>
      </p:sp>
      <p:sp>
        <p:nvSpPr>
          <p:cNvPr id="30" name="Text 25"/>
          <p:cNvSpPr/>
          <p:nvPr/>
        </p:nvSpPr>
        <p:spPr>
          <a:xfrm>
            <a:off x="7730371" y="9824442"/>
            <a:ext cx="1887141" cy="235863"/>
          </a:xfrm>
          <a:prstGeom prst="rect">
            <a:avLst/>
          </a:prstGeom>
          <a:noFill/>
          <a:ln/>
        </p:spPr>
        <p:txBody>
          <a:bodyPr wrap="none" lIns="0" tIns="0" rIns="0" bIns="0" rtlCol="0" anchor="t"/>
          <a:lstStyle/>
          <a:p>
            <a:pPr algn="l" indent="0" marL="0">
              <a:lnSpc>
                <a:spcPts val="1850"/>
              </a:lnSpc>
              <a:buNone/>
            </a:pPr>
            <a:r>
              <a:rPr lang="en-US" sz="1450" b="1" dirty="0">
                <a:solidFill>
                  <a:srgbClr val="000000"/>
                </a:solidFill>
                <a:latin typeface="Montserrat Extra Bold" pitchFamily="34" charset="0"/>
                <a:ea typeface="Montserrat Extra Bold" pitchFamily="34" charset="-122"/>
                <a:cs typeface="Montserrat Extra Bold" pitchFamily="34" charset="-120"/>
              </a:rPr>
              <a:t>Flow Label</a:t>
            </a:r>
            <a:endParaRPr lang="en-US" sz="1450" dirty="0"/>
          </a:p>
        </p:txBody>
      </p:sp>
      <p:sp>
        <p:nvSpPr>
          <p:cNvPr id="31" name="Text 26"/>
          <p:cNvSpPr/>
          <p:nvPr/>
        </p:nvSpPr>
        <p:spPr>
          <a:xfrm>
            <a:off x="7730371" y="10159841"/>
            <a:ext cx="6062186" cy="531495"/>
          </a:xfrm>
          <a:prstGeom prst="rect">
            <a:avLst/>
          </a:prstGeom>
          <a:noFill/>
          <a:ln/>
        </p:spPr>
        <p:txBody>
          <a:bodyPr wrap="square" lIns="0" tIns="0" rIns="0" bIns="0" rtlCol="0" anchor="t"/>
          <a:lstStyle/>
          <a:p>
            <a:pPr algn="l" indent="0" marL="0">
              <a:lnSpc>
                <a:spcPts val="2050"/>
              </a:lnSpc>
              <a:buNone/>
            </a:pPr>
            <a:r>
              <a:rPr lang="en-US" sz="1300" dirty="0">
                <a:solidFill>
                  <a:srgbClr val="000000"/>
                </a:solidFill>
                <a:latin typeface="Montserrat" pitchFamily="34" charset="0"/>
                <a:ea typeface="Montserrat" pitchFamily="34" charset="-122"/>
                <a:cs typeface="Montserrat" pitchFamily="34" charset="-120"/>
              </a:rPr>
              <a:t>Hỗ trợ tốt hơn cho </a:t>
            </a:r>
            <a:pPr algn="l" indent="0" marL="0">
              <a:lnSpc>
                <a:spcPts val="2050"/>
              </a:lnSpc>
              <a:buNone/>
            </a:pPr>
            <a:r>
              <a:rPr lang="en-US" sz="1300" b="1" dirty="0">
                <a:solidFill>
                  <a:srgbClr val="000000"/>
                </a:solidFill>
                <a:latin typeface="Montserrat" pitchFamily="34" charset="0"/>
                <a:ea typeface="Montserrat" pitchFamily="34" charset="-122"/>
                <a:cs typeface="Montserrat" pitchFamily="34" charset="-120"/>
              </a:rPr>
              <a:t>QoS</a:t>
            </a:r>
            <a:pPr algn="l" indent="0" marL="0">
              <a:lnSpc>
                <a:spcPts val="2050"/>
              </a:lnSpc>
              <a:buNone/>
            </a:pPr>
            <a:r>
              <a:rPr lang="en-US" sz="1300" dirty="0">
                <a:solidFill>
                  <a:srgbClr val="000000"/>
                </a:solidFill>
                <a:latin typeface="Montserrat" pitchFamily="34" charset="0"/>
                <a:ea typeface="Montserrat" pitchFamily="34" charset="-122"/>
                <a:cs typeface="Montserrat" pitchFamily="34" charset="-120"/>
              </a:rPr>
              <a:t> (Quality of Service), phân biệt các luồng dữ liệu thời gian thực</a:t>
            </a:r>
            <a:endParaRPr lang="en-US" sz="1300" dirty="0"/>
          </a:p>
        </p:txBody>
      </p:sp>
      <p:sp>
        <p:nvSpPr>
          <p:cNvPr id="32" name="Shape 27"/>
          <p:cNvSpPr/>
          <p:nvPr/>
        </p:nvSpPr>
        <p:spPr>
          <a:xfrm>
            <a:off x="7107674" y="10050244"/>
            <a:ext cx="415171" cy="415171"/>
          </a:xfrm>
          <a:prstGeom prst="roundRect">
            <a:avLst>
              <a:gd name="adj" fmla="val 16800"/>
            </a:avLst>
          </a:prstGeom>
          <a:solidFill>
            <a:srgbClr val="FFFFFF"/>
          </a:solidFill>
          <a:ln w="22860">
            <a:solidFill>
              <a:srgbClr val="D1DCFA"/>
            </a:solidFill>
            <a:prstDash val="solid"/>
          </a:ln>
        </p:spPr>
      </p:sp>
      <p:pic>
        <p:nvPicPr>
          <p:cNvPr id="3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497" y="10154067"/>
            <a:ext cx="207526" cy="207526"/>
          </a:xfrm>
          <a:prstGeom prst="rect">
            <a:avLst/>
          </a:prstGeom>
        </p:spPr>
      </p:pic>
      <p:sp>
        <p:nvSpPr>
          <p:cNvPr id="34" name="Text 28"/>
          <p:cNvSpPr/>
          <p:nvPr/>
        </p:nvSpPr>
        <p:spPr>
          <a:xfrm>
            <a:off x="664250" y="11051738"/>
            <a:ext cx="13301901" cy="265748"/>
          </a:xfrm>
          <a:prstGeom prst="rect">
            <a:avLst/>
          </a:prstGeom>
          <a:noFill/>
          <a:ln/>
        </p:spPr>
        <p:txBody>
          <a:bodyPr wrap="none" lIns="0" tIns="0" rIns="0" bIns="0" rtlCol="0" anchor="t"/>
          <a:lstStyle/>
          <a:p>
            <a:pPr algn="l" indent="0" marL="0">
              <a:lnSpc>
                <a:spcPts val="2050"/>
              </a:lnSpc>
              <a:buNone/>
            </a:pPr>
            <a:r>
              <a:rPr lang="en-US" sz="1300" dirty="0">
                <a:solidFill>
                  <a:srgbClr val="000000"/>
                </a:solidFill>
                <a:latin typeface="Montserrat" pitchFamily="34" charset="0"/>
                <a:ea typeface="Montserrat" pitchFamily="34" charset="-122"/>
                <a:cs typeface="Montserrat" pitchFamily="34" charset="-120"/>
              </a:rPr>
              <a:t>IPv6 không chỉ là "IPv4 với địa chỉ dài hơn" - đây là một thiết kế lại toàn diện nhằm xây dựng nền tảng Internet cho thế kỷ 21.</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59631" y="751284"/>
            <a:ext cx="7254002" cy="580073"/>
          </a:xfrm>
          <a:prstGeom prst="rect">
            <a:avLst/>
          </a:prstGeom>
          <a:noFill/>
          <a:ln/>
        </p:spPr>
        <p:txBody>
          <a:bodyPr wrap="none" lIns="0" tIns="0" rIns="0" bIns="0" rtlCol="0" anchor="t"/>
          <a:lstStyle/>
          <a:p>
            <a:pPr algn="l" indent="0" marL="0">
              <a:lnSpc>
                <a:spcPts val="4550"/>
              </a:lnSpc>
              <a:buNone/>
            </a:pPr>
            <a:r>
              <a:rPr lang="en-US" sz="3650" b="1" dirty="0">
                <a:solidFill>
                  <a:srgbClr val="1870CC"/>
                </a:solidFill>
                <a:latin typeface="Montserrat Extra Bold" pitchFamily="34" charset="0"/>
                <a:ea typeface="Montserrat Extra Bold" pitchFamily="34" charset="-122"/>
                <a:cs typeface="Montserrat Extra Bold" pitchFamily="34" charset="-120"/>
              </a:rPr>
              <a:t>Chuyển đổi từ IPv4 sang IPv6</a:t>
            </a:r>
            <a:endParaRPr lang="en-US" sz="3650" dirty="0"/>
          </a:p>
        </p:txBody>
      </p:sp>
      <p:sp>
        <p:nvSpPr>
          <p:cNvPr id="3" name="Text 1"/>
          <p:cNvSpPr/>
          <p:nvPr/>
        </p:nvSpPr>
        <p:spPr>
          <a:xfrm>
            <a:off x="859631" y="1412915"/>
            <a:ext cx="3570684" cy="348020"/>
          </a:xfrm>
          <a:prstGeom prst="rect">
            <a:avLst/>
          </a:prstGeom>
          <a:noFill/>
          <a:ln/>
        </p:spPr>
        <p:txBody>
          <a:bodyPr wrap="none" lIns="0" tIns="0" rIns="0" bIns="0" rtlCol="0" anchor="t"/>
          <a:lstStyle/>
          <a:p>
            <a:pPr algn="l" indent="0" marL="0">
              <a:lnSpc>
                <a:spcPts val="2700"/>
              </a:lnSpc>
              <a:buNone/>
            </a:pPr>
            <a:r>
              <a:rPr lang="en-US" sz="2150" b="1" dirty="0">
                <a:solidFill>
                  <a:srgbClr val="1870CC"/>
                </a:solidFill>
                <a:latin typeface="Montserrat Extra Bold" pitchFamily="34" charset="0"/>
                <a:ea typeface="Montserrat Extra Bold" pitchFamily="34" charset="-122"/>
                <a:cs typeface="Montserrat Extra Bold" pitchFamily="34" charset="-120"/>
              </a:rPr>
              <a:t>Thách thức và Giải pháp</a:t>
            </a:r>
            <a:endParaRPr lang="en-US" sz="2150" dirty="0"/>
          </a:p>
        </p:txBody>
      </p:sp>
      <p:sp>
        <p:nvSpPr>
          <p:cNvPr id="4" name="Text 2"/>
          <p:cNvSpPr/>
          <p:nvPr/>
        </p:nvSpPr>
        <p:spPr>
          <a:xfrm>
            <a:off x="859631" y="2067163"/>
            <a:ext cx="12911138"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Vấn đề lớn nhất của IPv6 không phải là công nghệ, mà là </a:t>
            </a:r>
            <a:pPr algn="l" indent="0" marL="0">
              <a:lnSpc>
                <a:spcPts val="2550"/>
              </a:lnSpc>
              <a:buNone/>
            </a:pPr>
            <a:r>
              <a:rPr lang="en-US" sz="1600" dirty="0">
                <a:solidFill>
                  <a:srgbClr val="FFD604"/>
                </a:solidFill>
                <a:latin typeface="Montserrat" pitchFamily="34" charset="0"/>
                <a:ea typeface="Montserrat" pitchFamily="34" charset="-122"/>
                <a:cs typeface="Montserrat" pitchFamily="34" charset="-120"/>
              </a:rPr>
              <a:t>quá trình chuyển đổi</a:t>
            </a:r>
            <a:pPr algn="l"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 Không thể tắt toàn bộ Internet trong một ngày để nâng cấp đồng loạt ("Flag day" là không thể). IPv4 và IPv6 phải </a:t>
            </a:r>
            <a:pPr algn="l" indent="0" marL="0">
              <a:lnSpc>
                <a:spcPts val="2550"/>
              </a:lnSpc>
              <a:buNone/>
            </a:pPr>
            <a:r>
              <a:rPr lang="en-US" sz="1600" b="1" dirty="0">
                <a:solidFill>
                  <a:srgbClr val="000000"/>
                </a:solidFill>
                <a:latin typeface="Montserrat" pitchFamily="34" charset="0"/>
                <a:ea typeface="Montserrat" pitchFamily="34" charset="-122"/>
                <a:cs typeface="Montserrat" pitchFamily="34" charset="-120"/>
              </a:rPr>
              <a:t>cùng tồn tại</a:t>
            </a:r>
            <a:pPr algn="l"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 trong nhiều năm, thậm chí nhiều thập kỷ.</a:t>
            </a:r>
            <a:endParaRPr lang="en-US" sz="1600" dirty="0"/>
          </a:p>
        </p:txBody>
      </p:sp>
      <p:sp>
        <p:nvSpPr>
          <p:cNvPr id="5" name="Shape 3"/>
          <p:cNvSpPr/>
          <p:nvPr/>
        </p:nvSpPr>
        <p:spPr>
          <a:xfrm>
            <a:off x="7303770" y="2950250"/>
            <a:ext cx="22860" cy="6388060"/>
          </a:xfrm>
          <a:prstGeom prst="roundRect">
            <a:avLst>
              <a:gd name="adj" fmla="val 375146"/>
            </a:avLst>
          </a:prstGeom>
          <a:solidFill>
            <a:srgbClr val="D1DCFA"/>
          </a:solidFill>
          <a:ln/>
        </p:spPr>
      </p:sp>
      <p:sp>
        <p:nvSpPr>
          <p:cNvPr id="6" name="Shape 4"/>
          <p:cNvSpPr/>
          <p:nvPr/>
        </p:nvSpPr>
        <p:spPr>
          <a:xfrm>
            <a:off x="836771" y="2950250"/>
            <a:ext cx="6455569" cy="2989898"/>
          </a:xfrm>
          <a:prstGeom prst="roundRect">
            <a:avLst>
              <a:gd name="adj" fmla="val 2868"/>
            </a:avLst>
          </a:prstGeom>
          <a:solidFill>
            <a:srgbClr val="FFFFFF"/>
          </a:solidFill>
          <a:ln w="7620">
            <a:solidFill>
              <a:srgbClr val="D1DCFA"/>
            </a:solidFill>
            <a:prstDash val="solid"/>
          </a:ln>
        </p:spPr>
      </p:sp>
      <p:sp>
        <p:nvSpPr>
          <p:cNvPr id="7" name="Text 5"/>
          <p:cNvSpPr/>
          <p:nvPr/>
        </p:nvSpPr>
        <p:spPr>
          <a:xfrm>
            <a:off x="3886557" y="3161943"/>
            <a:ext cx="3201710" cy="290036"/>
          </a:xfrm>
          <a:prstGeom prst="rect">
            <a:avLst/>
          </a:prstGeom>
          <a:noFill/>
          <a:ln/>
        </p:spPr>
        <p:txBody>
          <a:bodyPr wrap="none" lIns="0" tIns="0" rIns="0" bIns="0" rtlCol="0" anchor="t"/>
          <a:lstStyle/>
          <a:p>
            <a:pPr algn="r" indent="0" marL="0">
              <a:lnSpc>
                <a:spcPts val="2250"/>
              </a:lnSpc>
              <a:buNone/>
            </a:pPr>
            <a:r>
              <a:rPr lang="en-US" sz="1800" b="1" dirty="0">
                <a:solidFill>
                  <a:srgbClr val="000000"/>
                </a:solidFill>
                <a:latin typeface="Montserrat Extra Bold" pitchFamily="34" charset="0"/>
                <a:ea typeface="Montserrat Extra Bold" pitchFamily="34" charset="-122"/>
                <a:cs typeface="Montserrat Extra Bold" pitchFamily="34" charset="-120"/>
              </a:rPr>
              <a:t>Dual Stack (Ngăn xếp đôi)</a:t>
            </a:r>
            <a:endParaRPr lang="en-US" sz="1800" dirty="0"/>
          </a:p>
        </p:txBody>
      </p:sp>
      <p:sp>
        <p:nvSpPr>
          <p:cNvPr id="8" name="Text 6"/>
          <p:cNvSpPr/>
          <p:nvPr/>
        </p:nvSpPr>
        <p:spPr>
          <a:xfrm>
            <a:off x="1048464" y="3574375"/>
            <a:ext cx="6039803" cy="980122"/>
          </a:xfrm>
          <a:prstGeom prst="rect">
            <a:avLst/>
          </a:prstGeom>
          <a:noFill/>
          <a:ln/>
        </p:spPr>
        <p:txBody>
          <a:bodyPr wrap="square" lIns="0" tIns="0" rIns="0" bIns="0" rtlCol="0" anchor="t"/>
          <a:lstStyle/>
          <a:p>
            <a:pPr algn="r"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Thiết bị chạy </a:t>
            </a:r>
            <a:pPr algn="r" indent="0" marL="0">
              <a:lnSpc>
                <a:spcPts val="2550"/>
              </a:lnSpc>
              <a:buNone/>
            </a:pPr>
            <a:r>
              <a:rPr lang="en-US" sz="1600" b="1" dirty="0">
                <a:solidFill>
                  <a:srgbClr val="000000"/>
                </a:solidFill>
                <a:latin typeface="Montserrat" pitchFamily="34" charset="0"/>
                <a:ea typeface="Montserrat" pitchFamily="34" charset="-122"/>
                <a:cs typeface="Montserrat" pitchFamily="34" charset="-120"/>
              </a:rPr>
              <a:t>song song</a:t>
            </a:r>
            <a:pPr algn="r"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 cả IPv4 và IPv6. Khi giao tiếp với đích hỗ trợ IPv6, dùng IPv6; với đích chỉ có IPv4, dùng IPv4. Đây là giải pháp phổ biến nhất hiện nay.</a:t>
            </a:r>
            <a:endParaRPr lang="en-US" sz="1600" dirty="0"/>
          </a:p>
        </p:txBody>
      </p:sp>
      <p:sp>
        <p:nvSpPr>
          <p:cNvPr id="9" name="Text 7"/>
          <p:cNvSpPr/>
          <p:nvPr/>
        </p:nvSpPr>
        <p:spPr>
          <a:xfrm>
            <a:off x="1048464" y="4676894"/>
            <a:ext cx="6039803"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000000"/>
                </a:solidFill>
                <a:latin typeface="Montserrat" pitchFamily="34" charset="0"/>
                <a:ea typeface="Montserrat" pitchFamily="34" charset="-122"/>
                <a:cs typeface="Montserrat" pitchFamily="34" charset="-120"/>
              </a:rPr>
              <a:t>Ưu điểm:</a:t>
            </a:r>
            <a:pPr algn="l"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 Đơn giản, linh hoạt, không mất dữ liệu</a:t>
            </a:r>
            <a:endParaRPr lang="en-US" sz="1600" dirty="0"/>
          </a:p>
        </p:txBody>
      </p:sp>
      <p:sp>
        <p:nvSpPr>
          <p:cNvPr id="10" name="Text 8"/>
          <p:cNvSpPr/>
          <p:nvPr/>
        </p:nvSpPr>
        <p:spPr>
          <a:xfrm>
            <a:off x="1048464" y="5075039"/>
            <a:ext cx="6039803" cy="653415"/>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000000"/>
                </a:solidFill>
                <a:latin typeface="Montserrat" pitchFamily="34" charset="0"/>
                <a:ea typeface="Montserrat" pitchFamily="34" charset="-122"/>
                <a:cs typeface="Montserrat" pitchFamily="34" charset="-120"/>
              </a:rPr>
              <a:t>Nhược điểm:</a:t>
            </a:r>
            <a:pPr algn="l"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 Tốn tài nguyên (phải duy trì 2 stack), vẫn phụ thuộc IPv4</a:t>
            </a:r>
            <a:endParaRPr lang="en-US" sz="1600" dirty="0"/>
          </a:p>
        </p:txBody>
      </p:sp>
      <p:sp>
        <p:nvSpPr>
          <p:cNvPr id="11" name="Shape 9"/>
          <p:cNvSpPr/>
          <p:nvPr/>
        </p:nvSpPr>
        <p:spPr>
          <a:xfrm>
            <a:off x="7338060" y="6348413"/>
            <a:ext cx="6455569" cy="2989898"/>
          </a:xfrm>
          <a:prstGeom prst="rect">
            <a:avLst/>
          </a:prstGeom>
          <a:solidFill>
            <a:srgbClr val="FFFFFF"/>
          </a:solidFill>
          <a:ln w="7620">
            <a:solidFill>
              <a:srgbClr val="D1DCFA"/>
            </a:solidFill>
            <a:prstDash val="solid"/>
          </a:ln>
        </p:spPr>
      </p:sp>
      <p:sp>
        <p:nvSpPr>
          <p:cNvPr id="12" name="Text 10"/>
          <p:cNvSpPr/>
          <p:nvPr/>
        </p:nvSpPr>
        <p:spPr>
          <a:xfrm>
            <a:off x="7542133" y="6560106"/>
            <a:ext cx="2942392" cy="290036"/>
          </a:xfrm>
          <a:prstGeom prst="rect">
            <a:avLst/>
          </a:prstGeom>
          <a:noFill/>
          <a:ln/>
        </p:spPr>
        <p:txBody>
          <a:bodyPr wrap="none" lIns="0" tIns="0" rIns="0" bIns="0" rtlCol="0" anchor="t"/>
          <a:lstStyle/>
          <a:p>
            <a:pPr algn="l" indent="0" marL="0">
              <a:lnSpc>
                <a:spcPts val="2250"/>
              </a:lnSpc>
              <a:buNone/>
            </a:pPr>
            <a:r>
              <a:rPr lang="en-US" sz="1800" b="1" dirty="0">
                <a:solidFill>
                  <a:srgbClr val="000000"/>
                </a:solidFill>
                <a:latin typeface="Montserrat Extra Bold" pitchFamily="34" charset="0"/>
                <a:ea typeface="Montserrat Extra Bold" pitchFamily="34" charset="-122"/>
                <a:cs typeface="Montserrat Extra Bold" pitchFamily="34" charset="-120"/>
              </a:rPr>
              <a:t>Tunneling (Đường hầm)</a:t>
            </a:r>
            <a:endParaRPr lang="en-US" sz="1800" dirty="0"/>
          </a:p>
        </p:txBody>
      </p:sp>
      <p:sp>
        <p:nvSpPr>
          <p:cNvPr id="13" name="Text 11"/>
          <p:cNvSpPr/>
          <p:nvPr/>
        </p:nvSpPr>
        <p:spPr>
          <a:xfrm>
            <a:off x="7542133" y="6972538"/>
            <a:ext cx="6039803" cy="980122"/>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Đóng gói gói tin IPv6 vào </a:t>
            </a:r>
            <a:pPr algn="l" indent="0" marL="0">
              <a:lnSpc>
                <a:spcPts val="2550"/>
              </a:lnSpc>
              <a:buNone/>
            </a:pPr>
            <a:r>
              <a:rPr lang="en-US" sz="1600" b="1" dirty="0">
                <a:solidFill>
                  <a:srgbClr val="000000"/>
                </a:solidFill>
                <a:latin typeface="Montserrat" pitchFamily="34" charset="0"/>
                <a:ea typeface="Montserrat" pitchFamily="34" charset="-122"/>
                <a:cs typeface="Montserrat" pitchFamily="34" charset="-120"/>
              </a:rPr>
              <a:t>trong phần dữ liệu</a:t>
            </a:r>
            <a:pPr algn="l"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 của gói IPv4 để đi qua các miền mạng chỉ hỗ trợ IPv4. Khi tới router hỗ trợ IPv6, gói tin được "giải nén" và tiếp tục với IPv6 thuần.</a:t>
            </a:r>
            <a:endParaRPr lang="en-US" sz="1600" dirty="0"/>
          </a:p>
        </p:txBody>
      </p:sp>
      <p:sp>
        <p:nvSpPr>
          <p:cNvPr id="14" name="Text 12"/>
          <p:cNvSpPr/>
          <p:nvPr/>
        </p:nvSpPr>
        <p:spPr>
          <a:xfrm>
            <a:off x="7542133" y="8075057"/>
            <a:ext cx="6039803" cy="653415"/>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000000"/>
                </a:solidFill>
                <a:latin typeface="Montserrat" pitchFamily="34" charset="0"/>
                <a:ea typeface="Montserrat" pitchFamily="34" charset="-122"/>
                <a:cs typeface="Montserrat" pitchFamily="34" charset="-120"/>
              </a:rPr>
              <a:t>Ưu điểm:</a:t>
            </a:r>
            <a:pPr algn="l"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 Cho phép đảo IPv6 giao tiếp qua đại dương IPv4</a:t>
            </a:r>
            <a:endParaRPr lang="en-US" sz="1600" dirty="0"/>
          </a:p>
        </p:txBody>
      </p:sp>
      <p:sp>
        <p:nvSpPr>
          <p:cNvPr id="15" name="Text 13"/>
          <p:cNvSpPr/>
          <p:nvPr/>
        </p:nvSpPr>
        <p:spPr>
          <a:xfrm>
            <a:off x="7542133" y="8799909"/>
            <a:ext cx="6039803" cy="326708"/>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000000"/>
                </a:solidFill>
                <a:latin typeface="Montserrat" pitchFamily="34" charset="0"/>
                <a:ea typeface="Montserrat" pitchFamily="34" charset="-122"/>
                <a:cs typeface="Montserrat" pitchFamily="34" charset="-120"/>
              </a:rPr>
              <a:t>Nhược điểm:</a:t>
            </a:r>
            <a:pPr algn="l"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 Overhead cao, khó quản lý, khó debug</a:t>
            </a:r>
            <a:endParaRPr lang="en-US" sz="1600" dirty="0"/>
          </a:p>
        </p:txBody>
      </p:sp>
      <p:sp>
        <p:nvSpPr>
          <p:cNvPr id="16" name="Text 14"/>
          <p:cNvSpPr/>
          <p:nvPr/>
        </p:nvSpPr>
        <p:spPr>
          <a:xfrm>
            <a:off x="859631" y="9567982"/>
            <a:ext cx="12911138" cy="653415"/>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Hiện tại, sau hơn 20 năm kể từ khi IPv6 được chuẩn hóa, tỷ lệ áp dụng toàn cầu vẫn chỉ khoảng 30-40%. Quá trình chuyển đổi này sẽ còn kéo dài nhiều năm nữa.</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43533" y="442436"/>
            <a:ext cx="6227088" cy="365641"/>
          </a:xfrm>
          <a:prstGeom prst="rect">
            <a:avLst/>
          </a:prstGeom>
          <a:noFill/>
          <a:ln/>
        </p:spPr>
        <p:txBody>
          <a:bodyPr wrap="none" lIns="0" tIns="0" rIns="0" bIns="0" rtlCol="0" anchor="t"/>
          <a:lstStyle/>
          <a:p>
            <a:pPr algn="l" indent="0" marL="0">
              <a:lnSpc>
                <a:spcPts val="2850"/>
              </a:lnSpc>
              <a:buNone/>
            </a:pPr>
            <a:r>
              <a:rPr lang="en-US" sz="2300" b="1" dirty="0">
                <a:solidFill>
                  <a:srgbClr val="1870CC"/>
                </a:solidFill>
                <a:latin typeface="Montserrat Extra Bold" pitchFamily="34" charset="0"/>
                <a:ea typeface="Montserrat Extra Bold" pitchFamily="34" charset="-122"/>
                <a:cs typeface="Montserrat Extra Bold" pitchFamily="34" charset="-120"/>
              </a:rPr>
              <a:t>Giao thức Định tuyến Internet (Intra-AS)</a:t>
            </a:r>
            <a:endParaRPr lang="en-US" sz="2300" dirty="0"/>
          </a:p>
        </p:txBody>
      </p:sp>
      <p:sp>
        <p:nvSpPr>
          <p:cNvPr id="3" name="Text 1"/>
          <p:cNvSpPr/>
          <p:nvPr/>
        </p:nvSpPr>
        <p:spPr>
          <a:xfrm>
            <a:off x="643533" y="859512"/>
            <a:ext cx="1755100" cy="219313"/>
          </a:xfrm>
          <a:prstGeom prst="rect">
            <a:avLst/>
          </a:prstGeom>
          <a:noFill/>
          <a:ln/>
        </p:spPr>
        <p:txBody>
          <a:bodyPr wrap="none" lIns="0" tIns="0" rIns="0" bIns="0" rtlCol="0" anchor="t"/>
          <a:lstStyle/>
          <a:p>
            <a:pPr algn="l" indent="0" marL="0">
              <a:lnSpc>
                <a:spcPts val="1700"/>
              </a:lnSpc>
              <a:buNone/>
            </a:pPr>
            <a:r>
              <a:rPr lang="en-US" sz="1350" b="1" dirty="0">
                <a:solidFill>
                  <a:srgbClr val="1870CC"/>
                </a:solidFill>
                <a:latin typeface="Montserrat Extra Bold" pitchFamily="34" charset="0"/>
                <a:ea typeface="Montserrat Extra Bold" pitchFamily="34" charset="-122"/>
                <a:cs typeface="Montserrat Extra Bold" pitchFamily="34" charset="-120"/>
              </a:rPr>
              <a:t>RIP và OSPF</a:t>
            </a:r>
            <a:endParaRPr lang="en-US" sz="1350" dirty="0"/>
          </a:p>
        </p:txBody>
      </p:sp>
      <p:sp>
        <p:nvSpPr>
          <p:cNvPr id="4" name="Text 2"/>
          <p:cNvSpPr/>
          <p:nvPr/>
        </p:nvSpPr>
        <p:spPr>
          <a:xfrm>
            <a:off x="643533" y="1271826"/>
            <a:ext cx="13343334" cy="2058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Bên trong một Autonomous System, các tổ chức có thể tự do lựa chọn giao thức định tuyến phù hợp với quy mô và yêu cầu của mình. Hai giao thức phổ biến nhất là RIP và OSPF.</a:t>
            </a:r>
            <a:endParaRPr lang="en-US" sz="1000" dirty="0"/>
          </a:p>
        </p:txBody>
      </p:sp>
      <p:sp>
        <p:nvSpPr>
          <p:cNvPr id="5" name="Text 3"/>
          <p:cNvSpPr/>
          <p:nvPr/>
        </p:nvSpPr>
        <p:spPr>
          <a:xfrm>
            <a:off x="643533" y="1751171"/>
            <a:ext cx="2710339" cy="182761"/>
          </a:xfrm>
          <a:prstGeom prst="rect">
            <a:avLst/>
          </a:prstGeom>
          <a:noFill/>
          <a:ln/>
        </p:spPr>
        <p:txBody>
          <a:bodyPr wrap="none" lIns="0" tIns="0" rIns="0" bIns="0" rtlCol="0" anchor="t"/>
          <a:lstStyle/>
          <a:p>
            <a:pPr algn="l" indent="0" marL="0">
              <a:lnSpc>
                <a:spcPts val="1400"/>
              </a:lnSpc>
              <a:buNone/>
            </a:pPr>
            <a:r>
              <a:rPr lang="en-US" sz="1150" b="1" dirty="0">
                <a:solidFill>
                  <a:srgbClr val="1870CC"/>
                </a:solidFill>
                <a:latin typeface="Montserrat Extra Bold" pitchFamily="34" charset="0"/>
                <a:ea typeface="Montserrat Extra Bold" pitchFamily="34" charset="-122"/>
                <a:cs typeface="Montserrat Extra Bold" pitchFamily="34" charset="-120"/>
              </a:rPr>
              <a:t>RIP (Routing Information Protocol)</a:t>
            </a:r>
            <a:endParaRPr lang="en-US" sz="1150" dirty="0"/>
          </a:p>
        </p:txBody>
      </p:sp>
      <p:pic>
        <p:nvPicPr>
          <p:cNvPr id="6" name="Image 0" descr="preencoded.png">    </p:cNvPr>
          <p:cNvPicPr>
            <a:picLocks noChangeAspect="1"/>
          </p:cNvPicPr>
          <p:nvPr/>
        </p:nvPicPr>
        <p:blipFill>
          <a:blip r:embed="rId1"/>
          <a:stretch>
            <a:fillRect/>
          </a:stretch>
        </p:blipFill>
        <p:spPr>
          <a:xfrm>
            <a:off x="643533" y="2078712"/>
            <a:ext cx="5211723" cy="5211723"/>
          </a:xfrm>
          <a:prstGeom prst="rect">
            <a:avLst/>
          </a:prstGeom>
        </p:spPr>
      </p:pic>
      <p:sp>
        <p:nvSpPr>
          <p:cNvPr id="7" name="Shape 4"/>
          <p:cNvSpPr/>
          <p:nvPr/>
        </p:nvSpPr>
        <p:spPr>
          <a:xfrm>
            <a:off x="643533" y="7435215"/>
            <a:ext cx="289560" cy="289560"/>
          </a:xfrm>
          <a:prstGeom prst="roundRect">
            <a:avLst>
              <a:gd name="adj" fmla="val 18670"/>
            </a:avLst>
          </a:prstGeom>
          <a:solidFill>
            <a:srgbClr val="FFFFFF"/>
          </a:solidFill>
          <a:ln w="7620">
            <a:solidFill>
              <a:srgbClr val="D1DCFA"/>
            </a:solidFill>
            <a:prstDash val="solid"/>
          </a:ln>
        </p:spPr>
      </p:sp>
      <p:sp>
        <p:nvSpPr>
          <p:cNvPr id="8" name="Text 5"/>
          <p:cNvSpPr/>
          <p:nvPr/>
        </p:nvSpPr>
        <p:spPr>
          <a:xfrm>
            <a:off x="1061799" y="7479387"/>
            <a:ext cx="1462564" cy="182761"/>
          </a:xfrm>
          <a:prstGeom prst="rect">
            <a:avLst/>
          </a:prstGeom>
          <a:noFill/>
          <a:ln/>
        </p:spPr>
        <p:txBody>
          <a:bodyPr wrap="none" lIns="0" tIns="0" rIns="0" bIns="0" rtlCol="0" anchor="t"/>
          <a:lstStyle/>
          <a:p>
            <a:pPr algn="l" indent="0" marL="0">
              <a:lnSpc>
                <a:spcPts val="1400"/>
              </a:lnSpc>
              <a:buNone/>
            </a:pPr>
            <a:r>
              <a:rPr lang="en-US" sz="1150" b="1" dirty="0">
                <a:solidFill>
                  <a:srgbClr val="000000"/>
                </a:solidFill>
                <a:latin typeface="Montserrat Extra Bold" pitchFamily="34" charset="0"/>
                <a:ea typeface="Montserrat Extra Bold" pitchFamily="34" charset="-122"/>
                <a:cs typeface="Montserrat Extra Bold" pitchFamily="34" charset="-120"/>
              </a:rPr>
              <a:t>Thuật toán</a:t>
            </a:r>
            <a:endParaRPr lang="en-US" sz="1150" dirty="0"/>
          </a:p>
        </p:txBody>
      </p:sp>
      <p:sp>
        <p:nvSpPr>
          <p:cNvPr id="9" name="Text 6"/>
          <p:cNvSpPr/>
          <p:nvPr/>
        </p:nvSpPr>
        <p:spPr>
          <a:xfrm>
            <a:off x="1061799" y="7790855"/>
            <a:ext cx="6096476" cy="2058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Dựa trên Distance Vector (Bellman-Ford)</a:t>
            </a:r>
            <a:endParaRPr lang="en-US" sz="1000" dirty="0"/>
          </a:p>
        </p:txBody>
      </p:sp>
      <p:sp>
        <p:nvSpPr>
          <p:cNvPr id="10" name="Shape 7"/>
          <p:cNvSpPr/>
          <p:nvPr/>
        </p:nvSpPr>
        <p:spPr>
          <a:xfrm>
            <a:off x="643533" y="8254127"/>
            <a:ext cx="289560" cy="289560"/>
          </a:xfrm>
          <a:prstGeom prst="roundRect">
            <a:avLst>
              <a:gd name="adj" fmla="val 18670"/>
            </a:avLst>
          </a:prstGeom>
          <a:solidFill>
            <a:srgbClr val="FFFFFF"/>
          </a:solidFill>
          <a:ln w="7620">
            <a:solidFill>
              <a:srgbClr val="D1DCFA"/>
            </a:solidFill>
            <a:prstDash val="solid"/>
          </a:ln>
        </p:spPr>
      </p:sp>
      <p:sp>
        <p:nvSpPr>
          <p:cNvPr id="11" name="Text 8"/>
          <p:cNvSpPr/>
          <p:nvPr/>
        </p:nvSpPr>
        <p:spPr>
          <a:xfrm>
            <a:off x="1061799" y="8298299"/>
            <a:ext cx="1462564" cy="182761"/>
          </a:xfrm>
          <a:prstGeom prst="rect">
            <a:avLst/>
          </a:prstGeom>
          <a:noFill/>
          <a:ln/>
        </p:spPr>
        <p:txBody>
          <a:bodyPr wrap="none" lIns="0" tIns="0" rIns="0" bIns="0" rtlCol="0" anchor="t"/>
          <a:lstStyle/>
          <a:p>
            <a:pPr algn="l" indent="0" marL="0">
              <a:lnSpc>
                <a:spcPts val="1400"/>
              </a:lnSpc>
              <a:buNone/>
            </a:pPr>
            <a:r>
              <a:rPr lang="en-US" sz="1150" b="1" dirty="0">
                <a:solidFill>
                  <a:srgbClr val="000000"/>
                </a:solidFill>
                <a:latin typeface="Montserrat Extra Bold" pitchFamily="34" charset="0"/>
                <a:ea typeface="Montserrat Extra Bold" pitchFamily="34" charset="-122"/>
                <a:cs typeface="Montserrat Extra Bold" pitchFamily="34" charset="-120"/>
              </a:rPr>
              <a:t>Metric</a:t>
            </a:r>
            <a:endParaRPr lang="en-US" sz="1150" dirty="0"/>
          </a:p>
        </p:txBody>
      </p:sp>
      <p:sp>
        <p:nvSpPr>
          <p:cNvPr id="12" name="Text 9"/>
          <p:cNvSpPr/>
          <p:nvPr/>
        </p:nvSpPr>
        <p:spPr>
          <a:xfrm>
            <a:off x="1061799" y="8609767"/>
            <a:ext cx="6096476" cy="2058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Số chặng (Hop count), tối đa 15 hops (16 = vô cùng)</a:t>
            </a:r>
            <a:endParaRPr lang="en-US" sz="1000" dirty="0"/>
          </a:p>
        </p:txBody>
      </p:sp>
      <p:sp>
        <p:nvSpPr>
          <p:cNvPr id="13" name="Shape 10"/>
          <p:cNvSpPr/>
          <p:nvPr/>
        </p:nvSpPr>
        <p:spPr>
          <a:xfrm>
            <a:off x="643533" y="9073039"/>
            <a:ext cx="289560" cy="289560"/>
          </a:xfrm>
          <a:prstGeom prst="roundRect">
            <a:avLst>
              <a:gd name="adj" fmla="val 18670"/>
            </a:avLst>
          </a:prstGeom>
          <a:solidFill>
            <a:srgbClr val="FFFFFF"/>
          </a:solidFill>
          <a:ln w="7620">
            <a:solidFill>
              <a:srgbClr val="D1DCFA"/>
            </a:solidFill>
            <a:prstDash val="solid"/>
          </a:ln>
        </p:spPr>
      </p:sp>
      <p:sp>
        <p:nvSpPr>
          <p:cNvPr id="14" name="Text 11"/>
          <p:cNvSpPr/>
          <p:nvPr/>
        </p:nvSpPr>
        <p:spPr>
          <a:xfrm>
            <a:off x="1061799" y="9117211"/>
            <a:ext cx="1462564" cy="182761"/>
          </a:xfrm>
          <a:prstGeom prst="rect">
            <a:avLst/>
          </a:prstGeom>
          <a:noFill/>
          <a:ln/>
        </p:spPr>
        <p:txBody>
          <a:bodyPr wrap="none" lIns="0" tIns="0" rIns="0" bIns="0" rtlCol="0" anchor="t"/>
          <a:lstStyle/>
          <a:p>
            <a:pPr algn="l" indent="0" marL="0">
              <a:lnSpc>
                <a:spcPts val="1400"/>
              </a:lnSpc>
              <a:buNone/>
            </a:pPr>
            <a:r>
              <a:rPr lang="en-US" sz="1150" b="1" dirty="0">
                <a:solidFill>
                  <a:srgbClr val="000000"/>
                </a:solidFill>
                <a:latin typeface="Montserrat Extra Bold" pitchFamily="34" charset="0"/>
                <a:ea typeface="Montserrat Extra Bold" pitchFamily="34" charset="-122"/>
                <a:cs typeface="Montserrat Extra Bold" pitchFamily="34" charset="-120"/>
              </a:rPr>
              <a:t>Cập nhật</a:t>
            </a:r>
            <a:endParaRPr lang="en-US" sz="1150" dirty="0"/>
          </a:p>
        </p:txBody>
      </p:sp>
      <p:sp>
        <p:nvSpPr>
          <p:cNvPr id="15" name="Text 12"/>
          <p:cNvSpPr/>
          <p:nvPr/>
        </p:nvSpPr>
        <p:spPr>
          <a:xfrm>
            <a:off x="1061799" y="9428678"/>
            <a:ext cx="6096476" cy="2058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Mỗi 30 giây qua UDP port 520</a:t>
            </a:r>
            <a:endParaRPr lang="en-US" sz="1000" dirty="0"/>
          </a:p>
        </p:txBody>
      </p:sp>
      <p:sp>
        <p:nvSpPr>
          <p:cNvPr id="16" name="Shape 13"/>
          <p:cNvSpPr/>
          <p:nvPr/>
        </p:nvSpPr>
        <p:spPr>
          <a:xfrm>
            <a:off x="643533" y="9891951"/>
            <a:ext cx="289560" cy="289560"/>
          </a:xfrm>
          <a:prstGeom prst="roundRect">
            <a:avLst>
              <a:gd name="adj" fmla="val 18670"/>
            </a:avLst>
          </a:prstGeom>
          <a:solidFill>
            <a:srgbClr val="FFFFFF"/>
          </a:solidFill>
          <a:ln w="7620">
            <a:solidFill>
              <a:srgbClr val="D1DCFA"/>
            </a:solidFill>
            <a:prstDash val="solid"/>
          </a:ln>
        </p:spPr>
      </p:sp>
      <p:sp>
        <p:nvSpPr>
          <p:cNvPr id="17" name="Text 14"/>
          <p:cNvSpPr/>
          <p:nvPr/>
        </p:nvSpPr>
        <p:spPr>
          <a:xfrm>
            <a:off x="1061799" y="9936123"/>
            <a:ext cx="1462564" cy="182761"/>
          </a:xfrm>
          <a:prstGeom prst="rect">
            <a:avLst/>
          </a:prstGeom>
          <a:noFill/>
          <a:ln/>
        </p:spPr>
        <p:txBody>
          <a:bodyPr wrap="none" lIns="0" tIns="0" rIns="0" bIns="0" rtlCol="0" anchor="t"/>
          <a:lstStyle/>
          <a:p>
            <a:pPr algn="l" indent="0" marL="0">
              <a:lnSpc>
                <a:spcPts val="1400"/>
              </a:lnSpc>
              <a:buNone/>
            </a:pPr>
            <a:r>
              <a:rPr lang="en-US" sz="1150" b="1" dirty="0">
                <a:solidFill>
                  <a:srgbClr val="000000"/>
                </a:solidFill>
                <a:latin typeface="Montserrat Extra Bold" pitchFamily="34" charset="0"/>
                <a:ea typeface="Montserrat Extra Bold" pitchFamily="34" charset="-122"/>
                <a:cs typeface="Montserrat Extra Bold" pitchFamily="34" charset="-120"/>
              </a:rPr>
              <a:t>Ứng dụng</a:t>
            </a:r>
            <a:endParaRPr lang="en-US" sz="1150" dirty="0"/>
          </a:p>
        </p:txBody>
      </p:sp>
      <p:sp>
        <p:nvSpPr>
          <p:cNvPr id="18" name="Text 15"/>
          <p:cNvSpPr/>
          <p:nvPr/>
        </p:nvSpPr>
        <p:spPr>
          <a:xfrm>
            <a:off x="1061799" y="10247590"/>
            <a:ext cx="6096476" cy="2058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Mạng nhỏ, hộ gia đình, văn phòng chi nhánh</a:t>
            </a:r>
            <a:endParaRPr lang="en-US" sz="1000" dirty="0"/>
          </a:p>
        </p:txBody>
      </p:sp>
      <p:sp>
        <p:nvSpPr>
          <p:cNvPr id="19" name="Text 16"/>
          <p:cNvSpPr/>
          <p:nvPr/>
        </p:nvSpPr>
        <p:spPr>
          <a:xfrm>
            <a:off x="643533" y="10598229"/>
            <a:ext cx="6514743" cy="205859"/>
          </a:xfrm>
          <a:prstGeom prst="rect">
            <a:avLst/>
          </a:prstGeom>
          <a:noFill/>
          <a:ln/>
        </p:spPr>
        <p:txBody>
          <a:bodyPr wrap="none" lIns="0" tIns="0" rIns="0" bIns="0" rtlCol="0" anchor="t"/>
          <a:lstStyle/>
          <a:p>
            <a:pPr algn="l" indent="0" marL="0">
              <a:lnSpc>
                <a:spcPts val="1600"/>
              </a:lnSpc>
              <a:buNone/>
            </a:pPr>
            <a:r>
              <a:rPr lang="en-US" sz="1000" b="1" dirty="0">
                <a:solidFill>
                  <a:srgbClr val="000000"/>
                </a:solidFill>
                <a:latin typeface="Montserrat" pitchFamily="34" charset="0"/>
                <a:ea typeface="Montserrat" pitchFamily="34" charset="-122"/>
                <a:cs typeface="Montserrat" pitchFamily="34" charset="-120"/>
              </a:rPr>
              <a:t>Ưu điểm:</a:t>
            </a:r>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 Đơn giản, dễ cấu hình. </a:t>
            </a:r>
            <a:pPr algn="l" indent="0" marL="0">
              <a:lnSpc>
                <a:spcPts val="1600"/>
              </a:lnSpc>
              <a:buNone/>
            </a:pPr>
            <a:r>
              <a:rPr lang="en-US" sz="1000" b="1" dirty="0">
                <a:solidFill>
                  <a:srgbClr val="000000"/>
                </a:solidFill>
                <a:latin typeface="Montserrat" pitchFamily="34" charset="0"/>
                <a:ea typeface="Montserrat" pitchFamily="34" charset="-122"/>
                <a:cs typeface="Montserrat" pitchFamily="34" charset="-120"/>
              </a:rPr>
              <a:t>Nhược điểm:</a:t>
            </a:r>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 Hội tụ chậm, không mở rộng tốt, giới hạn 15 hops.</a:t>
            </a:r>
            <a:endParaRPr lang="en-US" sz="1000" dirty="0"/>
          </a:p>
        </p:txBody>
      </p:sp>
      <p:sp>
        <p:nvSpPr>
          <p:cNvPr id="20" name="Text 17"/>
          <p:cNvSpPr/>
          <p:nvPr/>
        </p:nvSpPr>
        <p:spPr>
          <a:xfrm>
            <a:off x="7479744" y="1751171"/>
            <a:ext cx="2495669" cy="182761"/>
          </a:xfrm>
          <a:prstGeom prst="rect">
            <a:avLst/>
          </a:prstGeom>
          <a:noFill/>
          <a:ln/>
        </p:spPr>
        <p:txBody>
          <a:bodyPr wrap="none" lIns="0" tIns="0" rIns="0" bIns="0" rtlCol="0" anchor="t"/>
          <a:lstStyle/>
          <a:p>
            <a:pPr algn="l" indent="0" marL="0">
              <a:lnSpc>
                <a:spcPts val="1400"/>
              </a:lnSpc>
              <a:buNone/>
            </a:pPr>
            <a:r>
              <a:rPr lang="en-US" sz="1150" b="1" dirty="0">
                <a:solidFill>
                  <a:srgbClr val="1870CC"/>
                </a:solidFill>
                <a:latin typeface="Montserrat Extra Bold" pitchFamily="34" charset="0"/>
                <a:ea typeface="Montserrat Extra Bold" pitchFamily="34" charset="-122"/>
                <a:cs typeface="Montserrat Extra Bold" pitchFamily="34" charset="-120"/>
              </a:rPr>
              <a:t>OSPF (Open Shortest Path First)</a:t>
            </a:r>
            <a:endParaRPr lang="en-US" sz="1150" dirty="0"/>
          </a:p>
        </p:txBody>
      </p:sp>
      <p:pic>
        <p:nvPicPr>
          <p:cNvPr id="21" name="Image 1" descr="preencoded.png">    </p:cNvPr>
          <p:cNvPicPr>
            <a:picLocks noChangeAspect="1"/>
          </p:cNvPicPr>
          <p:nvPr/>
        </p:nvPicPr>
        <p:blipFill>
          <a:blip r:embed="rId2"/>
          <a:stretch>
            <a:fillRect/>
          </a:stretch>
        </p:blipFill>
        <p:spPr>
          <a:xfrm>
            <a:off x="7479744" y="2078712"/>
            <a:ext cx="5211723" cy="5211723"/>
          </a:xfrm>
          <a:prstGeom prst="rect">
            <a:avLst/>
          </a:prstGeom>
        </p:spPr>
      </p:pic>
      <p:sp>
        <p:nvSpPr>
          <p:cNvPr id="22" name="Shape 18"/>
          <p:cNvSpPr/>
          <p:nvPr/>
        </p:nvSpPr>
        <p:spPr>
          <a:xfrm>
            <a:off x="7479744" y="7435215"/>
            <a:ext cx="289560" cy="289560"/>
          </a:xfrm>
          <a:prstGeom prst="roundRect">
            <a:avLst>
              <a:gd name="adj" fmla="val 18670"/>
            </a:avLst>
          </a:prstGeom>
          <a:solidFill>
            <a:srgbClr val="FFFFFF"/>
          </a:solidFill>
          <a:ln w="7620">
            <a:solidFill>
              <a:srgbClr val="D1DCFA"/>
            </a:solidFill>
            <a:prstDash val="solid"/>
          </a:ln>
        </p:spPr>
      </p:sp>
      <p:sp>
        <p:nvSpPr>
          <p:cNvPr id="23" name="Text 19"/>
          <p:cNvSpPr/>
          <p:nvPr/>
        </p:nvSpPr>
        <p:spPr>
          <a:xfrm>
            <a:off x="7898011" y="7479387"/>
            <a:ext cx="1462564" cy="182761"/>
          </a:xfrm>
          <a:prstGeom prst="rect">
            <a:avLst/>
          </a:prstGeom>
          <a:noFill/>
          <a:ln/>
        </p:spPr>
        <p:txBody>
          <a:bodyPr wrap="none" lIns="0" tIns="0" rIns="0" bIns="0" rtlCol="0" anchor="t"/>
          <a:lstStyle/>
          <a:p>
            <a:pPr algn="l" indent="0" marL="0">
              <a:lnSpc>
                <a:spcPts val="1400"/>
              </a:lnSpc>
              <a:buNone/>
            </a:pPr>
            <a:r>
              <a:rPr lang="en-US" sz="1150" b="1" dirty="0">
                <a:solidFill>
                  <a:srgbClr val="000000"/>
                </a:solidFill>
                <a:latin typeface="Montserrat Extra Bold" pitchFamily="34" charset="0"/>
                <a:ea typeface="Montserrat Extra Bold" pitchFamily="34" charset="-122"/>
                <a:cs typeface="Montserrat Extra Bold" pitchFamily="34" charset="-120"/>
              </a:rPr>
              <a:t>Thuật toán</a:t>
            </a:r>
            <a:endParaRPr lang="en-US" sz="1150" dirty="0"/>
          </a:p>
        </p:txBody>
      </p:sp>
      <p:sp>
        <p:nvSpPr>
          <p:cNvPr id="24" name="Text 20"/>
          <p:cNvSpPr/>
          <p:nvPr/>
        </p:nvSpPr>
        <p:spPr>
          <a:xfrm>
            <a:off x="7898011" y="7790855"/>
            <a:ext cx="6096476" cy="2058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Dựa trên Link State (Dijkstra)</a:t>
            </a:r>
            <a:endParaRPr lang="en-US" sz="1000" dirty="0"/>
          </a:p>
        </p:txBody>
      </p:sp>
      <p:sp>
        <p:nvSpPr>
          <p:cNvPr id="25" name="Shape 21"/>
          <p:cNvSpPr/>
          <p:nvPr/>
        </p:nvSpPr>
        <p:spPr>
          <a:xfrm>
            <a:off x="7479744" y="8254127"/>
            <a:ext cx="289560" cy="289560"/>
          </a:xfrm>
          <a:prstGeom prst="roundRect">
            <a:avLst>
              <a:gd name="adj" fmla="val 18670"/>
            </a:avLst>
          </a:prstGeom>
          <a:solidFill>
            <a:srgbClr val="FFFFFF"/>
          </a:solidFill>
          <a:ln w="7620">
            <a:solidFill>
              <a:srgbClr val="D1DCFA"/>
            </a:solidFill>
            <a:prstDash val="solid"/>
          </a:ln>
        </p:spPr>
      </p:sp>
      <p:sp>
        <p:nvSpPr>
          <p:cNvPr id="26" name="Text 22"/>
          <p:cNvSpPr/>
          <p:nvPr/>
        </p:nvSpPr>
        <p:spPr>
          <a:xfrm>
            <a:off x="7898011" y="8298299"/>
            <a:ext cx="1462564" cy="182761"/>
          </a:xfrm>
          <a:prstGeom prst="rect">
            <a:avLst/>
          </a:prstGeom>
          <a:noFill/>
          <a:ln/>
        </p:spPr>
        <p:txBody>
          <a:bodyPr wrap="none" lIns="0" tIns="0" rIns="0" bIns="0" rtlCol="0" anchor="t"/>
          <a:lstStyle/>
          <a:p>
            <a:pPr algn="l" indent="0" marL="0">
              <a:lnSpc>
                <a:spcPts val="1400"/>
              </a:lnSpc>
              <a:buNone/>
            </a:pPr>
            <a:r>
              <a:rPr lang="en-US" sz="1150" b="1" dirty="0">
                <a:solidFill>
                  <a:srgbClr val="000000"/>
                </a:solidFill>
                <a:latin typeface="Montserrat Extra Bold" pitchFamily="34" charset="0"/>
                <a:ea typeface="Montserrat Extra Bold" pitchFamily="34" charset="-122"/>
                <a:cs typeface="Montserrat Extra Bold" pitchFamily="34" charset="-120"/>
              </a:rPr>
              <a:t>Metric</a:t>
            </a:r>
            <a:endParaRPr lang="en-US" sz="1150" dirty="0"/>
          </a:p>
        </p:txBody>
      </p:sp>
      <p:sp>
        <p:nvSpPr>
          <p:cNvPr id="27" name="Text 23"/>
          <p:cNvSpPr/>
          <p:nvPr/>
        </p:nvSpPr>
        <p:spPr>
          <a:xfrm>
            <a:off x="7898011" y="8609767"/>
            <a:ext cx="6096476" cy="2058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Chi phí linh hoạt (băng thông, độ trễ, chi phí tài chính)</a:t>
            </a:r>
            <a:endParaRPr lang="en-US" sz="1000" dirty="0"/>
          </a:p>
        </p:txBody>
      </p:sp>
      <p:sp>
        <p:nvSpPr>
          <p:cNvPr id="28" name="Shape 24"/>
          <p:cNvSpPr/>
          <p:nvPr/>
        </p:nvSpPr>
        <p:spPr>
          <a:xfrm>
            <a:off x="7479744" y="9073039"/>
            <a:ext cx="289560" cy="289560"/>
          </a:xfrm>
          <a:prstGeom prst="roundRect">
            <a:avLst>
              <a:gd name="adj" fmla="val 18670"/>
            </a:avLst>
          </a:prstGeom>
          <a:solidFill>
            <a:srgbClr val="FFFFFF"/>
          </a:solidFill>
          <a:ln w="7620">
            <a:solidFill>
              <a:srgbClr val="D1DCFA"/>
            </a:solidFill>
            <a:prstDash val="solid"/>
          </a:ln>
        </p:spPr>
      </p:sp>
      <p:sp>
        <p:nvSpPr>
          <p:cNvPr id="29" name="Text 25"/>
          <p:cNvSpPr/>
          <p:nvPr/>
        </p:nvSpPr>
        <p:spPr>
          <a:xfrm>
            <a:off x="7898011" y="9117211"/>
            <a:ext cx="1462564" cy="182761"/>
          </a:xfrm>
          <a:prstGeom prst="rect">
            <a:avLst/>
          </a:prstGeom>
          <a:noFill/>
          <a:ln/>
        </p:spPr>
        <p:txBody>
          <a:bodyPr wrap="none" lIns="0" tIns="0" rIns="0" bIns="0" rtlCol="0" anchor="t"/>
          <a:lstStyle/>
          <a:p>
            <a:pPr algn="l" indent="0" marL="0">
              <a:lnSpc>
                <a:spcPts val="1400"/>
              </a:lnSpc>
              <a:buNone/>
            </a:pPr>
            <a:r>
              <a:rPr lang="en-US" sz="1150" b="1" dirty="0">
                <a:solidFill>
                  <a:srgbClr val="000000"/>
                </a:solidFill>
                <a:latin typeface="Montserrat Extra Bold" pitchFamily="34" charset="0"/>
                <a:ea typeface="Montserrat Extra Bold" pitchFamily="34" charset="-122"/>
                <a:cs typeface="Montserrat Extra Bold" pitchFamily="34" charset="-120"/>
              </a:rPr>
              <a:t>Cập nhật</a:t>
            </a:r>
            <a:endParaRPr lang="en-US" sz="1150" dirty="0"/>
          </a:p>
        </p:txBody>
      </p:sp>
      <p:sp>
        <p:nvSpPr>
          <p:cNvPr id="30" name="Text 26"/>
          <p:cNvSpPr/>
          <p:nvPr/>
        </p:nvSpPr>
        <p:spPr>
          <a:xfrm>
            <a:off x="7898011" y="9428678"/>
            <a:ext cx="6096476" cy="2058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Khi có thay đổi, quảng bá ngay (flooding)</a:t>
            </a:r>
            <a:endParaRPr lang="en-US" sz="1000" dirty="0"/>
          </a:p>
        </p:txBody>
      </p:sp>
      <p:sp>
        <p:nvSpPr>
          <p:cNvPr id="31" name="Shape 27"/>
          <p:cNvSpPr/>
          <p:nvPr/>
        </p:nvSpPr>
        <p:spPr>
          <a:xfrm>
            <a:off x="7479744" y="9891951"/>
            <a:ext cx="289560" cy="289560"/>
          </a:xfrm>
          <a:prstGeom prst="roundRect">
            <a:avLst>
              <a:gd name="adj" fmla="val 18670"/>
            </a:avLst>
          </a:prstGeom>
          <a:solidFill>
            <a:srgbClr val="FFFFFF"/>
          </a:solidFill>
          <a:ln w="7620">
            <a:solidFill>
              <a:srgbClr val="D1DCFA"/>
            </a:solidFill>
            <a:prstDash val="solid"/>
          </a:ln>
        </p:spPr>
      </p:sp>
      <p:sp>
        <p:nvSpPr>
          <p:cNvPr id="32" name="Text 28"/>
          <p:cNvSpPr/>
          <p:nvPr/>
        </p:nvSpPr>
        <p:spPr>
          <a:xfrm>
            <a:off x="7898011" y="9936123"/>
            <a:ext cx="1462564" cy="182761"/>
          </a:xfrm>
          <a:prstGeom prst="rect">
            <a:avLst/>
          </a:prstGeom>
          <a:noFill/>
          <a:ln/>
        </p:spPr>
        <p:txBody>
          <a:bodyPr wrap="none" lIns="0" tIns="0" rIns="0" bIns="0" rtlCol="0" anchor="t"/>
          <a:lstStyle/>
          <a:p>
            <a:pPr algn="l" indent="0" marL="0">
              <a:lnSpc>
                <a:spcPts val="1400"/>
              </a:lnSpc>
              <a:buNone/>
            </a:pPr>
            <a:r>
              <a:rPr lang="en-US" sz="1150" b="1" dirty="0">
                <a:solidFill>
                  <a:srgbClr val="000000"/>
                </a:solidFill>
                <a:latin typeface="Montserrat Extra Bold" pitchFamily="34" charset="0"/>
                <a:ea typeface="Montserrat Extra Bold" pitchFamily="34" charset="-122"/>
                <a:cs typeface="Montserrat Extra Bold" pitchFamily="34" charset="-120"/>
              </a:rPr>
              <a:t>Ứng dụng</a:t>
            </a:r>
            <a:endParaRPr lang="en-US" sz="1150" dirty="0"/>
          </a:p>
        </p:txBody>
      </p:sp>
      <p:sp>
        <p:nvSpPr>
          <p:cNvPr id="33" name="Text 29"/>
          <p:cNvSpPr/>
          <p:nvPr/>
        </p:nvSpPr>
        <p:spPr>
          <a:xfrm>
            <a:off x="7898011" y="10247590"/>
            <a:ext cx="6096476" cy="2058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Mạng doanh nghiệp lớn, ISP, trường đại học</a:t>
            </a:r>
            <a:endParaRPr lang="en-US" sz="1000" dirty="0"/>
          </a:p>
        </p:txBody>
      </p:sp>
      <p:sp>
        <p:nvSpPr>
          <p:cNvPr id="34" name="Text 30"/>
          <p:cNvSpPr/>
          <p:nvPr/>
        </p:nvSpPr>
        <p:spPr>
          <a:xfrm>
            <a:off x="7479744" y="10598229"/>
            <a:ext cx="6514743" cy="411718"/>
          </a:xfrm>
          <a:prstGeom prst="rect">
            <a:avLst/>
          </a:prstGeom>
          <a:noFill/>
          <a:ln/>
        </p:spPr>
        <p:txBody>
          <a:bodyPr wrap="square" lIns="0" tIns="0" rIns="0" bIns="0" rtlCol="0" anchor="t"/>
          <a:lstStyle/>
          <a:p>
            <a:pPr algn="l" indent="0" marL="0">
              <a:lnSpc>
                <a:spcPts val="1600"/>
              </a:lnSpc>
              <a:buNone/>
            </a:pPr>
            <a:r>
              <a:rPr lang="en-US" sz="1000" b="1" dirty="0">
                <a:solidFill>
                  <a:srgbClr val="000000"/>
                </a:solidFill>
                <a:latin typeface="Montserrat" pitchFamily="34" charset="0"/>
                <a:ea typeface="Montserrat" pitchFamily="34" charset="-122"/>
                <a:cs typeface="Montserrat" pitchFamily="34" charset="-120"/>
              </a:rPr>
              <a:t>Ưu điểm:</a:t>
            </a:r>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 Hội tụ nhanh, hỗ trợ phân cấp (Area), xác thực, cân bằng tải. </a:t>
            </a:r>
            <a:pPr algn="l" indent="0" marL="0">
              <a:lnSpc>
                <a:spcPts val="1600"/>
              </a:lnSpc>
              <a:buNone/>
            </a:pPr>
            <a:r>
              <a:rPr lang="en-US" sz="1000" b="1" dirty="0">
                <a:solidFill>
                  <a:srgbClr val="000000"/>
                </a:solidFill>
                <a:latin typeface="Montserrat" pitchFamily="34" charset="0"/>
                <a:ea typeface="Montserrat" pitchFamily="34" charset="-122"/>
                <a:cs typeface="Montserrat" pitchFamily="34" charset="-120"/>
              </a:rPr>
              <a:t>Nhược điểm:</a:t>
            </a:r>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 Phức tạp hơn RIP.</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3798" y="767596"/>
            <a:ext cx="5059680" cy="429458"/>
          </a:xfrm>
          <a:prstGeom prst="rect">
            <a:avLst/>
          </a:prstGeom>
          <a:noFill/>
          <a:ln/>
        </p:spPr>
        <p:txBody>
          <a:bodyPr wrap="none" lIns="0" tIns="0" rIns="0" bIns="0" rtlCol="0" anchor="t"/>
          <a:lstStyle/>
          <a:p>
            <a:pPr algn="l" indent="0" marL="0">
              <a:lnSpc>
                <a:spcPts val="3350"/>
              </a:lnSpc>
              <a:buNone/>
            </a:pPr>
            <a:r>
              <a:rPr lang="en-US" sz="2700" b="1" dirty="0">
                <a:solidFill>
                  <a:srgbClr val="1870CC"/>
                </a:solidFill>
                <a:latin typeface="Montserrat Extra Bold" pitchFamily="34" charset="0"/>
                <a:ea typeface="Montserrat Extra Bold" pitchFamily="34" charset="-122"/>
                <a:cs typeface="Montserrat Extra Bold" pitchFamily="34" charset="-120"/>
              </a:rPr>
              <a:t>Định tuyến Liên vùng - BGP</a:t>
            </a:r>
            <a:endParaRPr lang="en-US" sz="2700" dirty="0"/>
          </a:p>
        </p:txBody>
      </p:sp>
      <p:sp>
        <p:nvSpPr>
          <p:cNvPr id="3" name="Text 1"/>
          <p:cNvSpPr/>
          <p:nvPr/>
        </p:nvSpPr>
        <p:spPr>
          <a:xfrm>
            <a:off x="863798" y="1257419"/>
            <a:ext cx="2758083" cy="257770"/>
          </a:xfrm>
          <a:prstGeom prst="rect">
            <a:avLst/>
          </a:prstGeom>
          <a:noFill/>
          <a:ln/>
        </p:spPr>
        <p:txBody>
          <a:bodyPr wrap="none" lIns="0" tIns="0" rIns="0" bIns="0" rtlCol="0" anchor="t"/>
          <a:lstStyle/>
          <a:p>
            <a:pPr algn="l" indent="0" marL="0">
              <a:lnSpc>
                <a:spcPts val="2000"/>
              </a:lnSpc>
              <a:buNone/>
            </a:pPr>
            <a:r>
              <a:rPr lang="en-US" sz="1600" b="1" dirty="0">
                <a:solidFill>
                  <a:srgbClr val="1870CC"/>
                </a:solidFill>
                <a:latin typeface="Montserrat Extra Bold" pitchFamily="34" charset="0"/>
                <a:ea typeface="Montserrat Extra Bold" pitchFamily="34" charset="-122"/>
                <a:cs typeface="Montserrat Extra Bold" pitchFamily="34" charset="-120"/>
              </a:rPr>
              <a:t>Border Gateway Protocol</a:t>
            </a:r>
            <a:endParaRPr lang="en-US" sz="1600" dirty="0"/>
          </a:p>
        </p:txBody>
      </p:sp>
      <p:sp>
        <p:nvSpPr>
          <p:cNvPr id="4" name="Text 2"/>
          <p:cNvSpPr/>
          <p:nvPr/>
        </p:nvSpPr>
        <p:spPr>
          <a:xfrm>
            <a:off x="863798" y="1741884"/>
            <a:ext cx="12902803" cy="483870"/>
          </a:xfrm>
          <a:prstGeom prst="rect">
            <a:avLst/>
          </a:prstGeom>
          <a:noFill/>
          <a:ln/>
        </p:spPr>
        <p:txBody>
          <a:bodyPr wrap="square" lIns="0" tIns="0" rIns="0" bIns="0" rtlCol="0" anchor="t"/>
          <a:lstStyle/>
          <a:p>
            <a:pPr algn="l" indent="0" marL="0">
              <a:lnSpc>
                <a:spcPts val="1900"/>
              </a:lnSpc>
              <a:buNone/>
            </a:pPr>
            <a:r>
              <a:rPr lang="en-US" sz="1150" dirty="0">
                <a:solidFill>
                  <a:srgbClr val="000000"/>
                </a:solidFill>
                <a:latin typeface="Montserrat" pitchFamily="34" charset="0"/>
                <a:ea typeface="Montserrat" pitchFamily="34" charset="-122"/>
                <a:cs typeface="Montserrat" pitchFamily="34" charset="-120"/>
              </a:rPr>
              <a:t>BGP là giao thức định tuyến quan trọng nhất của Internet - nó là </a:t>
            </a:r>
            <a:pPr algn="l" indent="0" marL="0">
              <a:lnSpc>
                <a:spcPts val="1900"/>
              </a:lnSpc>
              <a:buNone/>
            </a:pPr>
            <a:r>
              <a:rPr lang="en-US" sz="1150" dirty="0">
                <a:solidFill>
                  <a:srgbClr val="FFD604"/>
                </a:solidFill>
                <a:latin typeface="Montserrat" pitchFamily="34" charset="0"/>
                <a:ea typeface="Montserrat" pitchFamily="34" charset="-122"/>
                <a:cs typeface="Montserrat" pitchFamily="34" charset="-120"/>
              </a:rPr>
              <a:t>"keo dính"</a:t>
            </a:r>
            <a:pPr algn="l" indent="0" marL="0">
              <a:lnSpc>
                <a:spcPts val="1900"/>
              </a:lnSpc>
              <a:buNone/>
            </a:pPr>
            <a:r>
              <a:rPr lang="en-US" sz="1150" dirty="0">
                <a:solidFill>
                  <a:srgbClr val="000000"/>
                </a:solidFill>
                <a:latin typeface="Montserrat" pitchFamily="34" charset="0"/>
                <a:ea typeface="Montserrat" pitchFamily="34" charset="-122"/>
                <a:cs typeface="Montserrat" pitchFamily="34" charset="-120"/>
              </a:rPr>
              <a:t> kết nối hàng chục nghìn Autonomous Systems trên toàn thế giới thành một mạng toàn cầu thống nhất.</a:t>
            </a:r>
            <a:endParaRPr lang="en-US" sz="1150" dirty="0"/>
          </a:p>
        </p:txBody>
      </p:sp>
      <p:sp>
        <p:nvSpPr>
          <p:cNvPr id="5" name="Text 3"/>
          <p:cNvSpPr/>
          <p:nvPr/>
        </p:nvSpPr>
        <p:spPr>
          <a:xfrm>
            <a:off x="863798" y="2531745"/>
            <a:ext cx="7594044" cy="483870"/>
          </a:xfrm>
          <a:prstGeom prst="rect">
            <a:avLst/>
          </a:prstGeom>
          <a:noFill/>
          <a:ln/>
        </p:spPr>
        <p:txBody>
          <a:bodyPr wrap="square" lIns="0" tIns="0" rIns="0" bIns="0" rtlCol="0" anchor="t"/>
          <a:lstStyle/>
          <a:p>
            <a:pPr algn="l" indent="0" marL="0">
              <a:lnSpc>
                <a:spcPts val="1900"/>
              </a:lnSpc>
              <a:buNone/>
            </a:pPr>
            <a:r>
              <a:rPr lang="en-US" sz="1150" dirty="0">
                <a:solidFill>
                  <a:srgbClr val="000000"/>
                </a:solidFill>
                <a:latin typeface="Montserrat" pitchFamily="34" charset="0"/>
                <a:ea typeface="Montserrat" pitchFamily="34" charset="-122"/>
                <a:cs typeface="Montserrat" pitchFamily="34" charset="-120"/>
              </a:rPr>
              <a:t>Khác với RIP và OSPF tập trung vào hiệu năng, BGP là giao thức </a:t>
            </a:r>
            <a:pPr algn="l" indent="0" marL="0">
              <a:lnSpc>
                <a:spcPts val="1900"/>
              </a:lnSpc>
              <a:buNone/>
            </a:pPr>
            <a:r>
              <a:rPr lang="en-US" sz="1150" b="1" dirty="0">
                <a:solidFill>
                  <a:srgbClr val="000000"/>
                </a:solidFill>
                <a:latin typeface="Montserrat" pitchFamily="34" charset="0"/>
                <a:ea typeface="Montserrat" pitchFamily="34" charset="-122"/>
                <a:cs typeface="Montserrat" pitchFamily="34" charset="-120"/>
              </a:rPr>
              <a:t>định hướng chính sách</a:t>
            </a:r>
            <a:pPr algn="l" indent="0" marL="0">
              <a:lnSpc>
                <a:spcPts val="1900"/>
              </a:lnSpc>
              <a:buNone/>
            </a:pPr>
            <a:r>
              <a:rPr lang="en-US" sz="1150" dirty="0">
                <a:solidFill>
                  <a:srgbClr val="000000"/>
                </a:solidFill>
                <a:latin typeface="Montserrat" pitchFamily="34" charset="0"/>
                <a:ea typeface="Montserrat" pitchFamily="34" charset="-122"/>
                <a:cs typeface="Montserrat" pitchFamily="34" charset="-120"/>
              </a:rPr>
              <a:t> (policy-based). Các quyết định định tuyến không chỉ dựa vào đường đi ngắn nhất, mà còn phụ thuộc vào:</a:t>
            </a:r>
            <a:endParaRPr lang="en-US" sz="1150" dirty="0"/>
          </a:p>
        </p:txBody>
      </p:sp>
      <p:sp>
        <p:nvSpPr>
          <p:cNvPr id="6" name="Text 4"/>
          <p:cNvSpPr/>
          <p:nvPr/>
        </p:nvSpPr>
        <p:spPr>
          <a:xfrm>
            <a:off x="863798" y="3151584"/>
            <a:ext cx="75940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000000"/>
                </a:solidFill>
                <a:latin typeface="Montserrat" pitchFamily="34" charset="0"/>
                <a:ea typeface="Montserrat" pitchFamily="34" charset="-122"/>
                <a:cs typeface="Montserrat" pitchFamily="34" charset="-120"/>
              </a:rPr>
              <a:t>Mối quan hệ thương mại (khách hàng, nhà cung cấp, đối tác)</a:t>
            </a:r>
            <a:endParaRPr lang="en-US" sz="1150" dirty="0"/>
          </a:p>
        </p:txBody>
      </p:sp>
      <p:sp>
        <p:nvSpPr>
          <p:cNvPr id="7" name="Text 5"/>
          <p:cNvSpPr/>
          <p:nvPr/>
        </p:nvSpPr>
        <p:spPr>
          <a:xfrm>
            <a:off x="863798" y="3446383"/>
            <a:ext cx="75940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000000"/>
                </a:solidFill>
                <a:latin typeface="Montserrat" pitchFamily="34" charset="0"/>
                <a:ea typeface="Montserrat" pitchFamily="34" charset="-122"/>
                <a:cs typeface="Montserrat" pitchFamily="34" charset="-120"/>
              </a:rPr>
              <a:t>Chính sách kinh doanh và chính trị</a:t>
            </a:r>
            <a:endParaRPr lang="en-US" sz="1150" dirty="0"/>
          </a:p>
        </p:txBody>
      </p:sp>
      <p:sp>
        <p:nvSpPr>
          <p:cNvPr id="8" name="Text 6"/>
          <p:cNvSpPr/>
          <p:nvPr/>
        </p:nvSpPr>
        <p:spPr>
          <a:xfrm>
            <a:off x="863798" y="3741182"/>
            <a:ext cx="75940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000000"/>
                </a:solidFill>
                <a:latin typeface="Montserrat" pitchFamily="34" charset="0"/>
                <a:ea typeface="Montserrat" pitchFamily="34" charset="-122"/>
                <a:cs typeface="Montserrat" pitchFamily="34" charset="-120"/>
              </a:rPr>
              <a:t>Thỏa thuận mức độ dịch vụ (SLA)</a:t>
            </a:r>
            <a:endParaRPr lang="en-US" sz="1150" dirty="0"/>
          </a:p>
        </p:txBody>
      </p:sp>
      <p:sp>
        <p:nvSpPr>
          <p:cNvPr id="9" name="Text 7"/>
          <p:cNvSpPr/>
          <p:nvPr/>
        </p:nvSpPr>
        <p:spPr>
          <a:xfrm>
            <a:off x="863798" y="4035981"/>
            <a:ext cx="7594044" cy="241935"/>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000000"/>
                </a:solidFill>
                <a:latin typeface="Montserrat" pitchFamily="34" charset="0"/>
                <a:ea typeface="Montserrat" pitchFamily="34" charset="-122"/>
                <a:cs typeface="Montserrat" pitchFamily="34" charset="-120"/>
              </a:rPr>
              <a:t>Nhu cầu bảo mật và kiểm soát</a:t>
            </a:r>
            <a:endParaRPr lang="en-US" sz="1150" dirty="0"/>
          </a:p>
        </p:txBody>
      </p:sp>
      <p:pic>
        <p:nvPicPr>
          <p:cNvPr id="10" name="Image 0" descr="preencoded.png">    </p:cNvPr>
          <p:cNvPicPr>
            <a:picLocks noChangeAspect="1"/>
          </p:cNvPicPr>
          <p:nvPr/>
        </p:nvPicPr>
        <p:blipFill>
          <a:blip r:embed="rId1"/>
          <a:stretch>
            <a:fillRect/>
          </a:stretch>
        </p:blipFill>
        <p:spPr>
          <a:xfrm>
            <a:off x="8834318" y="2565797"/>
            <a:ext cx="3457813" cy="3457813"/>
          </a:xfrm>
          <a:prstGeom prst="rect">
            <a:avLst/>
          </a:prstGeom>
        </p:spPr>
      </p:pic>
      <p:sp>
        <p:nvSpPr>
          <p:cNvPr id="11" name="Shape 8"/>
          <p:cNvSpPr/>
          <p:nvPr/>
        </p:nvSpPr>
        <p:spPr>
          <a:xfrm>
            <a:off x="863798" y="6590348"/>
            <a:ext cx="6375797" cy="1091446"/>
          </a:xfrm>
          <a:prstGeom prst="roundRect">
            <a:avLst>
              <a:gd name="adj" fmla="val 6702"/>
            </a:avLst>
          </a:prstGeom>
          <a:solidFill>
            <a:srgbClr val="FFFFFF"/>
          </a:solidFill>
          <a:ln/>
        </p:spPr>
      </p:sp>
      <p:sp>
        <p:nvSpPr>
          <p:cNvPr id="12" name="Shape 9"/>
          <p:cNvSpPr/>
          <p:nvPr/>
        </p:nvSpPr>
        <p:spPr>
          <a:xfrm>
            <a:off x="863798" y="6575108"/>
            <a:ext cx="6375797" cy="60960"/>
          </a:xfrm>
          <a:prstGeom prst="roundRect">
            <a:avLst>
              <a:gd name="adj" fmla="val 104163"/>
            </a:avLst>
          </a:prstGeom>
          <a:solidFill>
            <a:srgbClr val="85A4F3"/>
          </a:solidFill>
          <a:ln/>
        </p:spPr>
      </p:sp>
      <p:sp>
        <p:nvSpPr>
          <p:cNvPr id="13" name="Shape 10"/>
          <p:cNvSpPr/>
          <p:nvPr/>
        </p:nvSpPr>
        <p:spPr>
          <a:xfrm>
            <a:off x="3824942" y="6363653"/>
            <a:ext cx="453509" cy="453509"/>
          </a:xfrm>
          <a:prstGeom prst="roundRect">
            <a:avLst>
              <a:gd name="adj" fmla="val 201628"/>
            </a:avLst>
          </a:prstGeom>
          <a:solidFill>
            <a:srgbClr val="85A4F3"/>
          </a:solidFill>
          <a:ln/>
        </p:spPr>
      </p:sp>
      <p:pic>
        <p:nvPicPr>
          <p:cNvPr id="1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61031" y="6499622"/>
            <a:ext cx="181332" cy="181332"/>
          </a:xfrm>
          <a:prstGeom prst="rect">
            <a:avLst/>
          </a:prstGeom>
        </p:spPr>
      </p:pic>
      <p:sp>
        <p:nvSpPr>
          <p:cNvPr id="15" name="Text 11"/>
          <p:cNvSpPr/>
          <p:nvPr/>
        </p:nvSpPr>
        <p:spPr>
          <a:xfrm>
            <a:off x="1030129" y="6968252"/>
            <a:ext cx="1717953" cy="214670"/>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Montserrat Extra Bold" pitchFamily="34" charset="0"/>
                <a:ea typeface="Montserrat Extra Bold" pitchFamily="34" charset="-122"/>
                <a:cs typeface="Montserrat Extra Bold" pitchFamily="34" charset="-120"/>
              </a:rPr>
              <a:t>Path Vector</a:t>
            </a:r>
            <a:endParaRPr lang="en-US" sz="1350" dirty="0"/>
          </a:p>
        </p:txBody>
      </p:sp>
      <p:sp>
        <p:nvSpPr>
          <p:cNvPr id="16" name="Text 12"/>
          <p:cNvSpPr/>
          <p:nvPr/>
        </p:nvSpPr>
        <p:spPr>
          <a:xfrm>
            <a:off x="1030129" y="7273528"/>
            <a:ext cx="6043136" cy="241935"/>
          </a:xfrm>
          <a:prstGeom prst="rect">
            <a:avLst/>
          </a:prstGeom>
          <a:noFill/>
          <a:ln/>
        </p:spPr>
        <p:txBody>
          <a:bodyPr wrap="none" lIns="0" tIns="0" rIns="0" bIns="0" rtlCol="0" anchor="t"/>
          <a:lstStyle/>
          <a:p>
            <a:pPr algn="l" indent="0" marL="0">
              <a:lnSpc>
                <a:spcPts val="1900"/>
              </a:lnSpc>
              <a:buNone/>
            </a:pPr>
            <a:r>
              <a:rPr lang="en-US" sz="1150" dirty="0">
                <a:solidFill>
                  <a:srgbClr val="000000"/>
                </a:solidFill>
                <a:latin typeface="Montserrat" pitchFamily="34" charset="0"/>
                <a:ea typeface="Montserrat" pitchFamily="34" charset="-122"/>
                <a:cs typeface="Montserrat" pitchFamily="34" charset="-120"/>
              </a:rPr>
              <a:t>Lưu trữ toàn bộ đường dẫn AS đã đi qua, ngăn vòng lặp hiệu quả</a:t>
            </a:r>
            <a:endParaRPr lang="en-US" sz="1150" dirty="0"/>
          </a:p>
        </p:txBody>
      </p:sp>
      <p:sp>
        <p:nvSpPr>
          <p:cNvPr id="17" name="Shape 13"/>
          <p:cNvSpPr/>
          <p:nvPr/>
        </p:nvSpPr>
        <p:spPr>
          <a:xfrm>
            <a:off x="7390686" y="6590348"/>
            <a:ext cx="6375916" cy="1091446"/>
          </a:xfrm>
          <a:prstGeom prst="roundRect">
            <a:avLst>
              <a:gd name="adj" fmla="val 6702"/>
            </a:avLst>
          </a:prstGeom>
          <a:solidFill>
            <a:srgbClr val="FFFFFF"/>
          </a:solidFill>
          <a:ln/>
        </p:spPr>
      </p:sp>
      <p:sp>
        <p:nvSpPr>
          <p:cNvPr id="18" name="Shape 14"/>
          <p:cNvSpPr/>
          <p:nvPr/>
        </p:nvSpPr>
        <p:spPr>
          <a:xfrm>
            <a:off x="7390686" y="6575108"/>
            <a:ext cx="6375916" cy="60960"/>
          </a:xfrm>
          <a:prstGeom prst="roundRect">
            <a:avLst>
              <a:gd name="adj" fmla="val 104163"/>
            </a:avLst>
          </a:prstGeom>
          <a:solidFill>
            <a:srgbClr val="85A4F3"/>
          </a:solidFill>
          <a:ln/>
        </p:spPr>
      </p:sp>
      <p:sp>
        <p:nvSpPr>
          <p:cNvPr id="19" name="Shape 15"/>
          <p:cNvSpPr/>
          <p:nvPr/>
        </p:nvSpPr>
        <p:spPr>
          <a:xfrm>
            <a:off x="10351830" y="6363653"/>
            <a:ext cx="453509" cy="453509"/>
          </a:xfrm>
          <a:prstGeom prst="roundRect">
            <a:avLst>
              <a:gd name="adj" fmla="val 201628"/>
            </a:avLst>
          </a:prstGeom>
          <a:solidFill>
            <a:srgbClr val="85A4F3"/>
          </a:solidFill>
          <a:ln/>
        </p:spPr>
      </p:sp>
      <p:pic>
        <p:nvPicPr>
          <p:cNvPr id="2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87918" y="6499622"/>
            <a:ext cx="181332" cy="181332"/>
          </a:xfrm>
          <a:prstGeom prst="rect">
            <a:avLst/>
          </a:prstGeom>
        </p:spPr>
      </p:pic>
      <p:sp>
        <p:nvSpPr>
          <p:cNvPr id="21" name="Text 16"/>
          <p:cNvSpPr/>
          <p:nvPr/>
        </p:nvSpPr>
        <p:spPr>
          <a:xfrm>
            <a:off x="7557016" y="6968252"/>
            <a:ext cx="1717953" cy="214670"/>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Montserrat Extra Bold" pitchFamily="34" charset="0"/>
                <a:ea typeface="Montserrat Extra Bold" pitchFamily="34" charset="-122"/>
                <a:cs typeface="Montserrat Extra Bold" pitchFamily="34" charset="-120"/>
              </a:rPr>
              <a:t>Policy-based</a:t>
            </a:r>
            <a:endParaRPr lang="en-US" sz="1350" dirty="0"/>
          </a:p>
        </p:txBody>
      </p:sp>
      <p:sp>
        <p:nvSpPr>
          <p:cNvPr id="22" name="Text 17"/>
          <p:cNvSpPr/>
          <p:nvPr/>
        </p:nvSpPr>
        <p:spPr>
          <a:xfrm>
            <a:off x="7557016" y="7273528"/>
            <a:ext cx="6043255" cy="241935"/>
          </a:xfrm>
          <a:prstGeom prst="rect">
            <a:avLst/>
          </a:prstGeom>
          <a:noFill/>
          <a:ln/>
        </p:spPr>
        <p:txBody>
          <a:bodyPr wrap="none" lIns="0" tIns="0" rIns="0" bIns="0" rtlCol="0" anchor="t"/>
          <a:lstStyle/>
          <a:p>
            <a:pPr algn="l" indent="0" marL="0">
              <a:lnSpc>
                <a:spcPts val="1900"/>
              </a:lnSpc>
              <a:buNone/>
            </a:pPr>
            <a:r>
              <a:rPr lang="en-US" sz="1150" dirty="0">
                <a:solidFill>
                  <a:srgbClr val="000000"/>
                </a:solidFill>
                <a:latin typeface="Montserrat" pitchFamily="34" charset="0"/>
                <a:ea typeface="Montserrat" pitchFamily="34" charset="-122"/>
                <a:cs typeface="Montserrat" pitchFamily="34" charset="-120"/>
              </a:rPr>
              <a:t>Cho phép từ chối hoặc ưu tiên đường đi dựa trên chính sách kinh doanh</a:t>
            </a:r>
            <a:endParaRPr lang="en-US" sz="1150" dirty="0"/>
          </a:p>
        </p:txBody>
      </p:sp>
      <p:sp>
        <p:nvSpPr>
          <p:cNvPr id="23" name="Shape 18"/>
          <p:cNvSpPr/>
          <p:nvPr/>
        </p:nvSpPr>
        <p:spPr>
          <a:xfrm>
            <a:off x="863798" y="8059579"/>
            <a:ext cx="6375797" cy="1091446"/>
          </a:xfrm>
          <a:prstGeom prst="roundRect">
            <a:avLst>
              <a:gd name="adj" fmla="val 6702"/>
            </a:avLst>
          </a:prstGeom>
          <a:solidFill>
            <a:srgbClr val="FFFFFF"/>
          </a:solidFill>
          <a:ln/>
        </p:spPr>
      </p:sp>
      <p:sp>
        <p:nvSpPr>
          <p:cNvPr id="24" name="Shape 19"/>
          <p:cNvSpPr/>
          <p:nvPr/>
        </p:nvSpPr>
        <p:spPr>
          <a:xfrm>
            <a:off x="863798" y="8044339"/>
            <a:ext cx="6375797" cy="60960"/>
          </a:xfrm>
          <a:prstGeom prst="roundRect">
            <a:avLst>
              <a:gd name="adj" fmla="val 104163"/>
            </a:avLst>
          </a:prstGeom>
          <a:solidFill>
            <a:srgbClr val="85A4F3"/>
          </a:solidFill>
          <a:ln/>
        </p:spPr>
      </p:sp>
      <p:sp>
        <p:nvSpPr>
          <p:cNvPr id="25" name="Shape 20"/>
          <p:cNvSpPr/>
          <p:nvPr/>
        </p:nvSpPr>
        <p:spPr>
          <a:xfrm>
            <a:off x="3824942" y="7832884"/>
            <a:ext cx="453509" cy="453509"/>
          </a:xfrm>
          <a:prstGeom prst="roundRect">
            <a:avLst>
              <a:gd name="adj" fmla="val 201628"/>
            </a:avLst>
          </a:prstGeom>
          <a:solidFill>
            <a:srgbClr val="85A4F3"/>
          </a:solidFill>
          <a:ln/>
        </p:spPr>
      </p:sp>
      <p:pic>
        <p:nvPicPr>
          <p:cNvPr id="26" name="Image 3" descr="preencoded.png">    </p:cNvPr>
          <p:cNvPicPr>
            <a:picLocks noChangeAspect="1"/>
          </p:cNvPicPr>
          <p:nvPr/>
        </p:nvPicPr>
        <p:blipFill>
          <a:blip r:embed="rId6"/>
          <a:stretch>
            <a:fillRect/>
          </a:stretch>
        </p:blipFill>
        <p:spPr>
          <a:xfrm>
            <a:off x="3961031" y="7968853"/>
            <a:ext cx="181332" cy="181332"/>
          </a:xfrm>
          <a:prstGeom prst="rect">
            <a:avLst/>
          </a:prstGeom>
        </p:spPr>
      </p:pic>
      <p:sp>
        <p:nvSpPr>
          <p:cNvPr id="27" name="Text 21"/>
          <p:cNvSpPr/>
          <p:nvPr/>
        </p:nvSpPr>
        <p:spPr>
          <a:xfrm>
            <a:off x="1030129" y="8437483"/>
            <a:ext cx="1717953" cy="214670"/>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Montserrat Extra Bold" pitchFamily="34" charset="0"/>
                <a:ea typeface="Montserrat Extra Bold" pitchFamily="34" charset="-122"/>
                <a:cs typeface="Montserrat Extra Bold" pitchFamily="34" charset="-120"/>
              </a:rPr>
              <a:t>Chạy trên TCP</a:t>
            </a:r>
            <a:endParaRPr lang="en-US" sz="1350" dirty="0"/>
          </a:p>
        </p:txBody>
      </p:sp>
      <p:sp>
        <p:nvSpPr>
          <p:cNvPr id="28" name="Text 22"/>
          <p:cNvSpPr/>
          <p:nvPr/>
        </p:nvSpPr>
        <p:spPr>
          <a:xfrm>
            <a:off x="1030129" y="8742759"/>
            <a:ext cx="6043136" cy="241935"/>
          </a:xfrm>
          <a:prstGeom prst="rect">
            <a:avLst/>
          </a:prstGeom>
          <a:noFill/>
          <a:ln/>
        </p:spPr>
        <p:txBody>
          <a:bodyPr wrap="none" lIns="0" tIns="0" rIns="0" bIns="0" rtlCol="0" anchor="t"/>
          <a:lstStyle/>
          <a:p>
            <a:pPr algn="l" indent="0" marL="0">
              <a:lnSpc>
                <a:spcPts val="1900"/>
              </a:lnSpc>
              <a:buNone/>
            </a:pPr>
            <a:r>
              <a:rPr lang="en-US" sz="1150" dirty="0">
                <a:solidFill>
                  <a:srgbClr val="000000"/>
                </a:solidFill>
                <a:latin typeface="Montserrat" pitchFamily="34" charset="0"/>
                <a:ea typeface="Montserrat" pitchFamily="34" charset="-122"/>
                <a:cs typeface="Montserrat" pitchFamily="34" charset="-120"/>
              </a:rPr>
              <a:t>Sử dụng TCP port 179, đảm bảo độ tin cậy trong trao đổi thông tin định tuyến</a:t>
            </a:r>
            <a:endParaRPr lang="en-US" sz="1150" dirty="0"/>
          </a:p>
        </p:txBody>
      </p:sp>
      <p:sp>
        <p:nvSpPr>
          <p:cNvPr id="29" name="Shape 23"/>
          <p:cNvSpPr/>
          <p:nvPr/>
        </p:nvSpPr>
        <p:spPr>
          <a:xfrm>
            <a:off x="7390686" y="8059579"/>
            <a:ext cx="6375916" cy="1091446"/>
          </a:xfrm>
          <a:prstGeom prst="roundRect">
            <a:avLst>
              <a:gd name="adj" fmla="val 6702"/>
            </a:avLst>
          </a:prstGeom>
          <a:solidFill>
            <a:srgbClr val="FFFFFF"/>
          </a:solidFill>
          <a:ln/>
        </p:spPr>
      </p:sp>
      <p:sp>
        <p:nvSpPr>
          <p:cNvPr id="30" name="Shape 24"/>
          <p:cNvSpPr/>
          <p:nvPr/>
        </p:nvSpPr>
        <p:spPr>
          <a:xfrm>
            <a:off x="7390686" y="8044339"/>
            <a:ext cx="6375916" cy="60960"/>
          </a:xfrm>
          <a:prstGeom prst="roundRect">
            <a:avLst>
              <a:gd name="adj" fmla="val 104163"/>
            </a:avLst>
          </a:prstGeom>
          <a:solidFill>
            <a:srgbClr val="85A4F3"/>
          </a:solidFill>
          <a:ln/>
        </p:spPr>
      </p:sp>
      <p:sp>
        <p:nvSpPr>
          <p:cNvPr id="31" name="Shape 25"/>
          <p:cNvSpPr/>
          <p:nvPr/>
        </p:nvSpPr>
        <p:spPr>
          <a:xfrm>
            <a:off x="10351830" y="7832884"/>
            <a:ext cx="453509" cy="453509"/>
          </a:xfrm>
          <a:prstGeom prst="roundRect">
            <a:avLst>
              <a:gd name="adj" fmla="val 201628"/>
            </a:avLst>
          </a:prstGeom>
          <a:solidFill>
            <a:srgbClr val="85A4F3"/>
          </a:solidFill>
          <a:ln/>
        </p:spPr>
      </p:sp>
      <p:pic>
        <p:nvPicPr>
          <p:cNvPr id="32" name="Image 4"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87918" y="7968853"/>
            <a:ext cx="181332" cy="181332"/>
          </a:xfrm>
          <a:prstGeom prst="rect">
            <a:avLst/>
          </a:prstGeom>
        </p:spPr>
      </p:pic>
      <p:sp>
        <p:nvSpPr>
          <p:cNvPr id="33" name="Text 26"/>
          <p:cNvSpPr/>
          <p:nvPr/>
        </p:nvSpPr>
        <p:spPr>
          <a:xfrm>
            <a:off x="7557016" y="8437483"/>
            <a:ext cx="1717953" cy="214670"/>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Montserrat Extra Bold" pitchFamily="34" charset="0"/>
                <a:ea typeface="Montserrat Extra Bold" pitchFamily="34" charset="-122"/>
                <a:cs typeface="Montserrat Extra Bold" pitchFamily="34" charset="-120"/>
              </a:rPr>
              <a:t>Khả năng mở rộng</a:t>
            </a:r>
            <a:endParaRPr lang="en-US" sz="1350" dirty="0"/>
          </a:p>
        </p:txBody>
      </p:sp>
      <p:sp>
        <p:nvSpPr>
          <p:cNvPr id="34" name="Text 27"/>
          <p:cNvSpPr/>
          <p:nvPr/>
        </p:nvSpPr>
        <p:spPr>
          <a:xfrm>
            <a:off x="7557016" y="8742759"/>
            <a:ext cx="6043255" cy="241935"/>
          </a:xfrm>
          <a:prstGeom prst="rect">
            <a:avLst/>
          </a:prstGeom>
          <a:noFill/>
          <a:ln/>
        </p:spPr>
        <p:txBody>
          <a:bodyPr wrap="none" lIns="0" tIns="0" rIns="0" bIns="0" rtlCol="0" anchor="t"/>
          <a:lstStyle/>
          <a:p>
            <a:pPr algn="l" indent="0" marL="0">
              <a:lnSpc>
                <a:spcPts val="1900"/>
              </a:lnSpc>
              <a:buNone/>
            </a:pPr>
            <a:r>
              <a:rPr lang="en-US" sz="1150" dirty="0">
                <a:solidFill>
                  <a:srgbClr val="000000"/>
                </a:solidFill>
                <a:latin typeface="Montserrat" pitchFamily="34" charset="0"/>
                <a:ea typeface="Montserrat" pitchFamily="34" charset="-122"/>
                <a:cs typeface="Montserrat" pitchFamily="34" charset="-120"/>
              </a:rPr>
              <a:t>Quản lý hàng trăm nghìn prefix trong bảng định tuyến Internet toàn cầu</a:t>
            </a:r>
            <a:endParaRPr lang="en-US" sz="1150" dirty="0"/>
          </a:p>
        </p:txBody>
      </p:sp>
      <p:sp>
        <p:nvSpPr>
          <p:cNvPr id="35" name="Shape 28"/>
          <p:cNvSpPr/>
          <p:nvPr/>
        </p:nvSpPr>
        <p:spPr>
          <a:xfrm>
            <a:off x="863798" y="9321046"/>
            <a:ext cx="12902803" cy="884158"/>
          </a:xfrm>
          <a:prstGeom prst="roundRect">
            <a:avLst>
              <a:gd name="adj" fmla="val 7182"/>
            </a:avLst>
          </a:prstGeom>
          <a:solidFill>
            <a:srgbClr val="B9CBF8"/>
          </a:solidFill>
          <a:ln/>
        </p:spPr>
      </p:sp>
      <p:pic>
        <p:nvPicPr>
          <p:cNvPr id="36" name="Image 5" descr="preencoded.png">    </p:cNvPr>
          <p:cNvPicPr>
            <a:picLocks noChangeAspect="1"/>
          </p:cNvPicPr>
          <p:nvPr/>
        </p:nvPicPr>
        <p:blipFill>
          <a:blip r:embed="rId9"/>
          <a:stretch>
            <a:fillRect/>
          </a:stretch>
        </p:blipFill>
        <p:spPr>
          <a:xfrm>
            <a:off x="1014889" y="9545241"/>
            <a:ext cx="188952" cy="151090"/>
          </a:xfrm>
          <a:prstGeom prst="rect">
            <a:avLst/>
          </a:prstGeom>
        </p:spPr>
      </p:pic>
      <p:sp>
        <p:nvSpPr>
          <p:cNvPr id="37" name="Text 29"/>
          <p:cNvSpPr/>
          <p:nvPr/>
        </p:nvSpPr>
        <p:spPr>
          <a:xfrm>
            <a:off x="1354931" y="9509879"/>
            <a:ext cx="12260580" cy="483870"/>
          </a:xfrm>
          <a:prstGeom prst="rect">
            <a:avLst/>
          </a:prstGeom>
          <a:noFill/>
          <a:ln/>
        </p:spPr>
        <p:txBody>
          <a:bodyPr wrap="square" lIns="0" tIns="0" rIns="0" bIns="0" rtlCol="0" anchor="t"/>
          <a:lstStyle/>
          <a:p>
            <a:pPr algn="l" indent="0" marL="0">
              <a:lnSpc>
                <a:spcPts val="1900"/>
              </a:lnSpc>
              <a:buNone/>
            </a:pPr>
            <a:r>
              <a:rPr lang="en-US" sz="1150" b="1" dirty="0">
                <a:solidFill>
                  <a:srgbClr val="000000"/>
                </a:solidFill>
                <a:latin typeface="Montserrat" pitchFamily="34" charset="0"/>
                <a:ea typeface="Montserrat" pitchFamily="34" charset="-122"/>
                <a:cs typeface="Montserrat" pitchFamily="34" charset="-120"/>
              </a:rPr>
              <a:t>Ví dụ thực tế:</a:t>
            </a:r>
            <a:pPr algn="l" indent="0" marL="0">
              <a:lnSpc>
                <a:spcPts val="1900"/>
              </a:lnSpc>
              <a:buNone/>
            </a:pPr>
            <a:r>
              <a:rPr lang="en-US" sz="1150" dirty="0">
                <a:solidFill>
                  <a:srgbClr val="000000"/>
                </a:solidFill>
                <a:latin typeface="Montserrat" pitchFamily="34" charset="0"/>
                <a:ea typeface="Montserrat" pitchFamily="34" charset="-122"/>
                <a:cs typeface="Montserrat" pitchFamily="34" charset="-120"/>
              </a:rPr>
              <a:t> Một công ty Mỹ có thể cấu hình BGP để </a:t>
            </a:r>
            <a:pPr algn="l" indent="0" marL="0">
              <a:lnSpc>
                <a:spcPts val="1900"/>
              </a:lnSpc>
              <a:buNone/>
            </a:pPr>
            <a:r>
              <a:rPr lang="en-US" sz="1150" i="1" dirty="0">
                <a:solidFill>
                  <a:srgbClr val="000000"/>
                </a:solidFill>
                <a:latin typeface="Montserrat" pitchFamily="34" charset="0"/>
                <a:ea typeface="Montserrat" pitchFamily="34" charset="-122"/>
                <a:cs typeface="Montserrat" pitchFamily="34" charset="-120"/>
              </a:rPr>
              <a:t>không bao giờ</a:t>
            </a:r>
            <a:pPr algn="l" indent="0" marL="0">
              <a:lnSpc>
                <a:spcPts val="1900"/>
              </a:lnSpc>
              <a:buNone/>
            </a:pPr>
            <a:r>
              <a:rPr lang="en-US" sz="1150" dirty="0">
                <a:solidFill>
                  <a:srgbClr val="000000"/>
                </a:solidFill>
                <a:latin typeface="Montserrat" pitchFamily="34" charset="0"/>
                <a:ea typeface="Montserrat" pitchFamily="34" charset="-122"/>
                <a:cs typeface="Montserrat" pitchFamily="34" charset="-120"/>
              </a:rPr>
              <a:t> định tuyến lưu lượng qua AS của quốc gia X vì lý do chính trị, ngay cả khi đó là đường đi ngắn nhất. Đây là điều mà RIP hay OSPF không thể làm.</a:t>
            </a:r>
            <a:endParaRPr lang="en-US" sz="11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3798" y="843082"/>
            <a:ext cx="3190518" cy="398859"/>
          </a:xfrm>
          <a:prstGeom prst="rect">
            <a:avLst/>
          </a:prstGeom>
          <a:noFill/>
          <a:ln/>
        </p:spPr>
        <p:txBody>
          <a:bodyPr wrap="none" lIns="0" tIns="0" rIns="0" bIns="0" rtlCol="0" anchor="t"/>
          <a:lstStyle/>
          <a:p>
            <a:pPr algn="l" indent="0" marL="0">
              <a:lnSpc>
                <a:spcPts val="3100"/>
              </a:lnSpc>
              <a:buNone/>
            </a:pPr>
            <a:r>
              <a:rPr lang="en-US" sz="2500" b="1" dirty="0">
                <a:solidFill>
                  <a:srgbClr val="1870CC"/>
                </a:solidFill>
                <a:latin typeface="Montserrat Extra Bold" pitchFamily="34" charset="0"/>
                <a:ea typeface="Montserrat Extra Bold" pitchFamily="34" charset="-122"/>
                <a:cs typeface="Montserrat Extra Bold" pitchFamily="34" charset="-120"/>
              </a:rPr>
              <a:t>Giao thức ICMP</a:t>
            </a:r>
            <a:endParaRPr lang="en-US" sz="2500" dirty="0"/>
          </a:p>
        </p:txBody>
      </p:sp>
      <p:sp>
        <p:nvSpPr>
          <p:cNvPr id="3" name="Text 1"/>
          <p:cNvSpPr/>
          <p:nvPr/>
        </p:nvSpPr>
        <p:spPr>
          <a:xfrm>
            <a:off x="863798" y="1298019"/>
            <a:ext cx="3507224" cy="239316"/>
          </a:xfrm>
          <a:prstGeom prst="rect">
            <a:avLst/>
          </a:prstGeom>
          <a:noFill/>
          <a:ln/>
        </p:spPr>
        <p:txBody>
          <a:bodyPr wrap="none" lIns="0" tIns="0" rIns="0" bIns="0" rtlCol="0" anchor="t"/>
          <a:lstStyle/>
          <a:p>
            <a:pPr algn="l" indent="0" marL="0">
              <a:lnSpc>
                <a:spcPts val="1850"/>
              </a:lnSpc>
              <a:buNone/>
            </a:pPr>
            <a:r>
              <a:rPr lang="en-US" sz="1500" b="1" dirty="0">
                <a:solidFill>
                  <a:srgbClr val="1870CC"/>
                </a:solidFill>
                <a:latin typeface="Montserrat Extra Bold" pitchFamily="34" charset="0"/>
                <a:ea typeface="Montserrat Extra Bold" pitchFamily="34" charset="-122"/>
                <a:cs typeface="Montserrat Extra Bold" pitchFamily="34" charset="-120"/>
              </a:rPr>
              <a:t>Internet Control Message Protocol</a:t>
            </a:r>
            <a:endParaRPr lang="en-US" sz="1500" dirty="0"/>
          </a:p>
        </p:txBody>
      </p:sp>
      <p:sp>
        <p:nvSpPr>
          <p:cNvPr id="4" name="Text 2"/>
          <p:cNvSpPr/>
          <p:nvPr/>
        </p:nvSpPr>
        <p:spPr>
          <a:xfrm>
            <a:off x="863798" y="1874163"/>
            <a:ext cx="6942415" cy="449104"/>
          </a:xfrm>
          <a:prstGeom prst="rect">
            <a:avLst/>
          </a:prstGeom>
          <a:noFill/>
          <a:ln/>
        </p:spPr>
        <p:txBody>
          <a:bodyPr wrap="square" lIns="0" tIns="0" rIns="0" bIns="0" rtlCol="0" anchor="t"/>
          <a:lstStyle/>
          <a:p>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ICMP là giao thức </a:t>
            </a:r>
            <a:pPr algn="l" indent="0" marL="0">
              <a:lnSpc>
                <a:spcPts val="1750"/>
              </a:lnSpc>
              <a:buNone/>
            </a:pPr>
            <a:r>
              <a:rPr lang="en-US" sz="1100" dirty="0">
                <a:solidFill>
                  <a:srgbClr val="B6CC18"/>
                </a:solidFill>
                <a:latin typeface="Montserrat" pitchFamily="34" charset="0"/>
                <a:ea typeface="Montserrat" pitchFamily="34" charset="-122"/>
                <a:cs typeface="Montserrat" pitchFamily="34" charset="-120"/>
              </a:rPr>
              <a:t>báo cáo lỗi và thông tin trạng thái</a:t>
            </a:r>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 mạng. Mặc dù nằm trên IP (được đóng gói trong gói IP), ICMP được coi là một phần không tách rời của tầng mạng.</a:t>
            </a:r>
            <a:endParaRPr lang="en-US" sz="1100" dirty="0"/>
          </a:p>
        </p:txBody>
      </p:sp>
      <p:sp>
        <p:nvSpPr>
          <p:cNvPr id="5" name="Text 3"/>
          <p:cNvSpPr/>
          <p:nvPr/>
        </p:nvSpPr>
        <p:spPr>
          <a:xfrm>
            <a:off x="863798" y="2449592"/>
            <a:ext cx="6942415" cy="673656"/>
          </a:xfrm>
          <a:prstGeom prst="rect">
            <a:avLst/>
          </a:prstGeom>
          <a:noFill/>
          <a:ln/>
        </p:spPr>
        <p:txBody>
          <a:bodyPr wrap="square" lIns="0" tIns="0" rIns="0" bIns="0" rtlCol="0" anchor="t"/>
          <a:lstStyle/>
          <a:p>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ICMP không được sử dụng để truyền dữ liệu người dùng, mà chỉ để các thiết bị mạng giao tiếp về tình trạng và vấn đề của mạng. Các thông báo ICMP giúp chẩn đoán, xử lý sự cố, và theo dõi hiệu năng mạng.</a:t>
            </a:r>
            <a:endParaRPr lang="en-US" sz="1100" dirty="0"/>
          </a:p>
        </p:txBody>
      </p:sp>
      <p:pic>
        <p:nvPicPr>
          <p:cNvPr id="6" name="Image 0" descr="preencoded.png">    </p:cNvPr>
          <p:cNvPicPr>
            <a:picLocks noChangeAspect="1"/>
          </p:cNvPicPr>
          <p:nvPr/>
        </p:nvPicPr>
        <p:blipFill>
          <a:blip r:embed="rId1"/>
          <a:stretch>
            <a:fillRect/>
          </a:stretch>
        </p:blipFill>
        <p:spPr>
          <a:xfrm>
            <a:off x="8156258" y="1905714"/>
            <a:ext cx="3651528" cy="3651528"/>
          </a:xfrm>
          <a:prstGeom prst="rect">
            <a:avLst/>
          </a:prstGeom>
        </p:spPr>
      </p:pic>
      <p:pic>
        <p:nvPicPr>
          <p:cNvPr id="7" name="Image 1" descr="preencoded.png">    </p:cNvPr>
          <p:cNvPicPr>
            <a:picLocks noChangeAspect="1"/>
          </p:cNvPicPr>
          <p:nvPr/>
        </p:nvPicPr>
        <p:blipFill>
          <a:blip r:embed="rId2"/>
          <a:stretch>
            <a:fillRect/>
          </a:stretch>
        </p:blipFill>
        <p:spPr>
          <a:xfrm>
            <a:off x="863798" y="5872996"/>
            <a:ext cx="884873" cy="884872"/>
          </a:xfrm>
          <a:prstGeom prst="rect">
            <a:avLst/>
          </a:prstGeom>
        </p:spPr>
      </p:pic>
      <p:sp>
        <p:nvSpPr>
          <p:cNvPr id="8" name="Text 4"/>
          <p:cNvSpPr/>
          <p:nvPr/>
        </p:nvSpPr>
        <p:spPr>
          <a:xfrm>
            <a:off x="863798" y="6933248"/>
            <a:ext cx="2762369" cy="199430"/>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Montserrat Extra Bold" pitchFamily="34" charset="0"/>
                <a:ea typeface="Montserrat Extra Bold" pitchFamily="34" charset="-122"/>
                <a:cs typeface="Montserrat Extra Bold" pitchFamily="34" charset="-120"/>
              </a:rPr>
              <a:t>Type 3: Destination Unreachable</a:t>
            </a:r>
            <a:endParaRPr lang="en-US" sz="1250" dirty="0"/>
          </a:p>
        </p:txBody>
      </p:sp>
      <p:sp>
        <p:nvSpPr>
          <p:cNvPr id="9" name="Text 5"/>
          <p:cNvSpPr/>
          <p:nvPr/>
        </p:nvSpPr>
        <p:spPr>
          <a:xfrm>
            <a:off x="863798" y="7216854"/>
            <a:ext cx="3094077" cy="449104"/>
          </a:xfrm>
          <a:prstGeom prst="rect">
            <a:avLst/>
          </a:prstGeom>
          <a:noFill/>
          <a:ln/>
        </p:spPr>
        <p:txBody>
          <a:bodyPr wrap="square" lIns="0" tIns="0" rIns="0" bIns="0" rtlCol="0" anchor="t"/>
          <a:lstStyle/>
          <a:p>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Không tới được đích - có thể do mạng, host, cổng, hoặc giao thức không khả dụng</a:t>
            </a:r>
            <a:endParaRPr lang="en-US" sz="1100" dirty="0"/>
          </a:p>
        </p:txBody>
      </p:sp>
      <p:pic>
        <p:nvPicPr>
          <p:cNvPr id="10" name="Image 2" descr="preencoded.png">    </p:cNvPr>
          <p:cNvPicPr>
            <a:picLocks noChangeAspect="1"/>
          </p:cNvPicPr>
          <p:nvPr/>
        </p:nvPicPr>
        <p:blipFill>
          <a:blip r:embed="rId3"/>
          <a:stretch>
            <a:fillRect/>
          </a:stretch>
        </p:blipFill>
        <p:spPr>
          <a:xfrm>
            <a:off x="4133255" y="5872996"/>
            <a:ext cx="884873" cy="884872"/>
          </a:xfrm>
          <a:prstGeom prst="rect">
            <a:avLst/>
          </a:prstGeom>
        </p:spPr>
      </p:pic>
      <p:sp>
        <p:nvSpPr>
          <p:cNvPr id="11" name="Text 6"/>
          <p:cNvSpPr/>
          <p:nvPr/>
        </p:nvSpPr>
        <p:spPr>
          <a:xfrm>
            <a:off x="4133255" y="6933248"/>
            <a:ext cx="1855827" cy="199430"/>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Montserrat Extra Bold" pitchFamily="34" charset="0"/>
                <a:ea typeface="Montserrat Extra Bold" pitchFamily="34" charset="-122"/>
                <a:cs typeface="Montserrat Extra Bold" pitchFamily="34" charset="-120"/>
              </a:rPr>
              <a:t>Type 11: TTL Exceeded</a:t>
            </a:r>
            <a:endParaRPr lang="en-US" sz="1250" dirty="0"/>
          </a:p>
        </p:txBody>
      </p:sp>
      <p:sp>
        <p:nvSpPr>
          <p:cNvPr id="12" name="Text 7"/>
          <p:cNvSpPr/>
          <p:nvPr/>
        </p:nvSpPr>
        <p:spPr>
          <a:xfrm>
            <a:off x="4133255" y="7216854"/>
            <a:ext cx="3094196" cy="449104"/>
          </a:xfrm>
          <a:prstGeom prst="rect">
            <a:avLst/>
          </a:prstGeom>
          <a:noFill/>
          <a:ln/>
        </p:spPr>
        <p:txBody>
          <a:bodyPr wrap="square" lIns="0" tIns="0" rIns="0" bIns="0" rtlCol="0" anchor="t"/>
          <a:lstStyle/>
          <a:p>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Hết thời gian sống (TTL=0) - được công cụ </a:t>
            </a:r>
            <a:pPr algn="l" indent="0" marL="0">
              <a:lnSpc>
                <a:spcPts val="1750"/>
              </a:lnSpc>
              <a:buNone/>
            </a:pPr>
            <a:r>
              <a:rPr lang="en-US" sz="1100" b="1" dirty="0">
                <a:solidFill>
                  <a:srgbClr val="000000"/>
                </a:solidFill>
                <a:latin typeface="Montserrat" pitchFamily="34" charset="0"/>
                <a:ea typeface="Montserrat" pitchFamily="34" charset="-122"/>
                <a:cs typeface="Montserrat" pitchFamily="34" charset="-120"/>
              </a:rPr>
              <a:t>Traceroute</a:t>
            </a:r>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 sử dụng để khám phá đường đi</a:t>
            </a:r>
            <a:endParaRPr lang="en-US" sz="1100" dirty="0"/>
          </a:p>
        </p:txBody>
      </p:sp>
      <p:pic>
        <p:nvPicPr>
          <p:cNvPr id="13" name="Image 3" descr="preencoded.png">    </p:cNvPr>
          <p:cNvPicPr>
            <a:picLocks noChangeAspect="1"/>
          </p:cNvPicPr>
          <p:nvPr/>
        </p:nvPicPr>
        <p:blipFill>
          <a:blip r:embed="rId4"/>
          <a:stretch>
            <a:fillRect/>
          </a:stretch>
        </p:blipFill>
        <p:spPr>
          <a:xfrm>
            <a:off x="7402830" y="5872996"/>
            <a:ext cx="884873" cy="884872"/>
          </a:xfrm>
          <a:prstGeom prst="rect">
            <a:avLst/>
          </a:prstGeom>
        </p:spPr>
      </p:pic>
      <p:sp>
        <p:nvSpPr>
          <p:cNvPr id="14" name="Text 8"/>
          <p:cNvSpPr/>
          <p:nvPr/>
        </p:nvSpPr>
        <p:spPr>
          <a:xfrm>
            <a:off x="7402830" y="6933248"/>
            <a:ext cx="2535079" cy="199430"/>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Montserrat Extra Bold" pitchFamily="34" charset="0"/>
                <a:ea typeface="Montserrat Extra Bold" pitchFamily="34" charset="-122"/>
                <a:cs typeface="Montserrat Extra Bold" pitchFamily="34" charset="-120"/>
              </a:rPr>
              <a:t>Type 0/8: Echo Reply/Request</a:t>
            </a:r>
            <a:endParaRPr lang="en-US" sz="1250" dirty="0"/>
          </a:p>
        </p:txBody>
      </p:sp>
      <p:sp>
        <p:nvSpPr>
          <p:cNvPr id="15" name="Text 9"/>
          <p:cNvSpPr/>
          <p:nvPr/>
        </p:nvSpPr>
        <p:spPr>
          <a:xfrm>
            <a:off x="7402830" y="7216854"/>
            <a:ext cx="3094196" cy="449104"/>
          </a:xfrm>
          <a:prstGeom prst="rect">
            <a:avLst/>
          </a:prstGeom>
          <a:noFill/>
          <a:ln/>
        </p:spPr>
        <p:txBody>
          <a:bodyPr wrap="square" lIns="0" tIns="0" rIns="0" bIns="0" rtlCol="0" anchor="t"/>
          <a:lstStyle/>
          <a:p>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Được lệnh </a:t>
            </a:r>
            <a:pPr algn="l" indent="0" marL="0">
              <a:lnSpc>
                <a:spcPts val="1750"/>
              </a:lnSpc>
              <a:buNone/>
            </a:pPr>
            <a:r>
              <a:rPr lang="en-US" sz="1100" b="1" dirty="0">
                <a:solidFill>
                  <a:srgbClr val="000000"/>
                </a:solidFill>
                <a:latin typeface="Montserrat" pitchFamily="34" charset="0"/>
                <a:ea typeface="Montserrat" pitchFamily="34" charset="-122"/>
                <a:cs typeface="Montserrat" pitchFamily="34" charset="-120"/>
              </a:rPr>
              <a:t>Ping</a:t>
            </a:r>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 sử dụng để kiểm tra kết nối mạng và đo độ trễ (RTT)</a:t>
            </a:r>
            <a:endParaRPr lang="en-US" sz="1100" dirty="0"/>
          </a:p>
        </p:txBody>
      </p:sp>
      <p:pic>
        <p:nvPicPr>
          <p:cNvPr id="16" name="Image 4" descr="preencoded.png">    </p:cNvPr>
          <p:cNvPicPr>
            <a:picLocks noChangeAspect="1"/>
          </p:cNvPicPr>
          <p:nvPr/>
        </p:nvPicPr>
        <p:blipFill>
          <a:blip r:embed="rId5"/>
          <a:stretch>
            <a:fillRect/>
          </a:stretch>
        </p:blipFill>
        <p:spPr>
          <a:xfrm>
            <a:off x="10672405" y="5872996"/>
            <a:ext cx="884873" cy="884872"/>
          </a:xfrm>
          <a:prstGeom prst="rect">
            <a:avLst/>
          </a:prstGeom>
        </p:spPr>
      </p:pic>
      <p:sp>
        <p:nvSpPr>
          <p:cNvPr id="17" name="Text 10"/>
          <p:cNvSpPr/>
          <p:nvPr/>
        </p:nvSpPr>
        <p:spPr>
          <a:xfrm>
            <a:off x="10672405" y="6933248"/>
            <a:ext cx="1963698" cy="199430"/>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Montserrat Extra Bold" pitchFamily="34" charset="0"/>
                <a:ea typeface="Montserrat Extra Bold" pitchFamily="34" charset="-122"/>
                <a:cs typeface="Montserrat Extra Bold" pitchFamily="34" charset="-120"/>
              </a:rPr>
              <a:t>Type 4: Source Quench</a:t>
            </a:r>
            <a:endParaRPr lang="en-US" sz="1250" dirty="0"/>
          </a:p>
        </p:txBody>
      </p:sp>
      <p:sp>
        <p:nvSpPr>
          <p:cNvPr id="18" name="Text 11"/>
          <p:cNvSpPr/>
          <p:nvPr/>
        </p:nvSpPr>
        <p:spPr>
          <a:xfrm>
            <a:off x="10672405" y="7216854"/>
            <a:ext cx="3094196" cy="449104"/>
          </a:xfrm>
          <a:prstGeom prst="rect">
            <a:avLst/>
          </a:prstGeom>
          <a:noFill/>
          <a:ln/>
        </p:spPr>
        <p:txBody>
          <a:bodyPr wrap="square" lIns="0" tIns="0" rIns="0" bIns="0" rtlCol="0" anchor="t"/>
          <a:lstStyle/>
          <a:p>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Yêu cầu nguồn giảm tốc độ gửi do router bị quá tải (ít dùng hiện nay)</a:t>
            </a:r>
            <a:endParaRPr lang="en-US" sz="1100" dirty="0"/>
          </a:p>
        </p:txBody>
      </p:sp>
      <p:pic>
        <p:nvPicPr>
          <p:cNvPr id="19" name="Image 5" descr="preencoded.png">    </p:cNvPr>
          <p:cNvPicPr>
            <a:picLocks noChangeAspect="1"/>
          </p:cNvPicPr>
          <p:nvPr/>
        </p:nvPicPr>
        <p:blipFill>
          <a:blip r:embed="rId6"/>
          <a:stretch>
            <a:fillRect/>
          </a:stretch>
        </p:blipFill>
        <p:spPr>
          <a:xfrm>
            <a:off x="863798" y="7946708"/>
            <a:ext cx="884873" cy="884872"/>
          </a:xfrm>
          <a:prstGeom prst="rect">
            <a:avLst/>
          </a:prstGeom>
        </p:spPr>
      </p:pic>
      <p:sp>
        <p:nvSpPr>
          <p:cNvPr id="20" name="Text 12"/>
          <p:cNvSpPr/>
          <p:nvPr/>
        </p:nvSpPr>
        <p:spPr>
          <a:xfrm>
            <a:off x="863798" y="9006959"/>
            <a:ext cx="1595199" cy="199430"/>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Montserrat Extra Bold" pitchFamily="34" charset="0"/>
                <a:ea typeface="Montserrat Extra Bold" pitchFamily="34" charset="-122"/>
                <a:cs typeface="Montserrat Extra Bold" pitchFamily="34" charset="-120"/>
              </a:rPr>
              <a:t>Type 5: Redirect</a:t>
            </a:r>
            <a:endParaRPr lang="en-US" sz="1250" dirty="0"/>
          </a:p>
        </p:txBody>
      </p:sp>
      <p:sp>
        <p:nvSpPr>
          <p:cNvPr id="21" name="Text 13"/>
          <p:cNvSpPr/>
          <p:nvPr/>
        </p:nvSpPr>
        <p:spPr>
          <a:xfrm>
            <a:off x="863798" y="9290566"/>
            <a:ext cx="3094077" cy="449104"/>
          </a:xfrm>
          <a:prstGeom prst="rect">
            <a:avLst/>
          </a:prstGeom>
          <a:noFill/>
          <a:ln/>
        </p:spPr>
        <p:txBody>
          <a:bodyPr wrap="square" lIns="0" tIns="0" rIns="0" bIns="0" rtlCol="0" anchor="t"/>
          <a:lstStyle/>
          <a:p>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Thông báo cho host về đường đi tốt hơn đến một đích cụ thể</a:t>
            </a:r>
            <a:endParaRPr lang="en-US" sz="1100" dirty="0"/>
          </a:p>
        </p:txBody>
      </p:sp>
      <p:pic>
        <p:nvPicPr>
          <p:cNvPr id="22" name="Image 6" descr="preencoded.png">    </p:cNvPr>
          <p:cNvPicPr>
            <a:picLocks noChangeAspect="1"/>
          </p:cNvPicPr>
          <p:nvPr/>
        </p:nvPicPr>
        <p:blipFill>
          <a:blip r:embed="rId7"/>
          <a:stretch>
            <a:fillRect/>
          </a:stretch>
        </p:blipFill>
        <p:spPr>
          <a:xfrm>
            <a:off x="4133255" y="7946708"/>
            <a:ext cx="884873" cy="884872"/>
          </a:xfrm>
          <a:prstGeom prst="rect">
            <a:avLst/>
          </a:prstGeom>
        </p:spPr>
      </p:pic>
      <p:sp>
        <p:nvSpPr>
          <p:cNvPr id="23" name="Text 14"/>
          <p:cNvSpPr/>
          <p:nvPr/>
        </p:nvSpPr>
        <p:spPr>
          <a:xfrm>
            <a:off x="4133255" y="9006959"/>
            <a:ext cx="2371844" cy="199430"/>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Montserrat Extra Bold" pitchFamily="34" charset="0"/>
                <a:ea typeface="Montserrat Extra Bold" pitchFamily="34" charset="-122"/>
                <a:cs typeface="Montserrat Extra Bold" pitchFamily="34" charset="-120"/>
              </a:rPr>
              <a:t>Type 12: Parameter Problem</a:t>
            </a:r>
            <a:endParaRPr lang="en-US" sz="1250" dirty="0"/>
          </a:p>
        </p:txBody>
      </p:sp>
      <p:sp>
        <p:nvSpPr>
          <p:cNvPr id="24" name="Text 15"/>
          <p:cNvSpPr/>
          <p:nvPr/>
        </p:nvSpPr>
        <p:spPr>
          <a:xfrm>
            <a:off x="4133255" y="9290566"/>
            <a:ext cx="3094196" cy="224552"/>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Header IP có vấn đề, không thể xử lý gói tin</a:t>
            </a:r>
            <a:endParaRPr lang="en-US" sz="1100" dirty="0"/>
          </a:p>
        </p:txBody>
      </p:sp>
      <p:sp>
        <p:nvSpPr>
          <p:cNvPr id="25" name="Text 16"/>
          <p:cNvSpPr/>
          <p:nvPr/>
        </p:nvSpPr>
        <p:spPr>
          <a:xfrm>
            <a:off x="863798" y="9897547"/>
            <a:ext cx="12902803" cy="232172"/>
          </a:xfrm>
          <a:prstGeom prst="rect">
            <a:avLst/>
          </a:prstGeom>
          <a:noFill/>
          <a:ln/>
        </p:spPr>
        <p:txBody>
          <a:bodyPr wrap="none" lIns="0" tIns="0" rIns="0" bIns="0" rtlCol="0" anchor="t"/>
          <a:lstStyle/>
          <a:p>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Các công cụ quản trị mạng phổ biến như </a:t>
            </a:r>
            <a:pPr algn="l" indent="0" marL="0">
              <a:lnSpc>
                <a:spcPts val="1750"/>
              </a:lnSpc>
              <a:buNone/>
            </a:pPr>
            <a:r>
              <a:rPr lang="en-US" sz="1100" dirty="0">
                <a:solidFill>
                  <a:srgbClr val="000000"/>
                </a:solidFill>
                <a:highlight>
                  <a:srgbClr val="F2F2F2"/>
                </a:highlight>
                <a:latin typeface="Consolas" pitchFamily="34" charset="0"/>
                <a:ea typeface="Consolas" pitchFamily="34" charset="-122"/>
                <a:cs typeface="Consolas" pitchFamily="34" charset="-120"/>
              </a:rPr>
              <a:t>ping</a:t>
            </a:r>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 </a:t>
            </a:r>
            <a:pPr algn="l" indent="0" marL="0">
              <a:lnSpc>
                <a:spcPts val="1750"/>
              </a:lnSpc>
              <a:buNone/>
            </a:pPr>
            <a:r>
              <a:rPr lang="en-US" sz="1100" dirty="0">
                <a:solidFill>
                  <a:srgbClr val="000000"/>
                </a:solidFill>
                <a:highlight>
                  <a:srgbClr val="F2F2F2"/>
                </a:highlight>
                <a:latin typeface="Consolas" pitchFamily="34" charset="0"/>
                <a:ea typeface="Consolas" pitchFamily="34" charset="-122"/>
                <a:cs typeface="Consolas" pitchFamily="34" charset="-120"/>
              </a:rPr>
              <a:t>traceroute</a:t>
            </a:r>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 và </a:t>
            </a:r>
            <a:pPr algn="l" indent="0" marL="0">
              <a:lnSpc>
                <a:spcPts val="1750"/>
              </a:lnSpc>
              <a:buNone/>
            </a:pPr>
            <a:r>
              <a:rPr lang="en-US" sz="1100" dirty="0">
                <a:solidFill>
                  <a:srgbClr val="000000"/>
                </a:solidFill>
                <a:highlight>
                  <a:srgbClr val="F2F2F2"/>
                </a:highlight>
                <a:latin typeface="Consolas" pitchFamily="34" charset="0"/>
                <a:ea typeface="Consolas" pitchFamily="34" charset="-122"/>
                <a:cs typeface="Consolas" pitchFamily="34" charset="-120"/>
              </a:rPr>
              <a:t>pathping</a:t>
            </a:r>
            <a:pPr algn="l" indent="0" marL="0">
              <a:lnSpc>
                <a:spcPts val="1750"/>
              </a:lnSpc>
              <a:buNone/>
            </a:pPr>
            <a:r>
              <a:rPr lang="en-US" sz="1100" dirty="0">
                <a:solidFill>
                  <a:srgbClr val="000000"/>
                </a:solidFill>
                <a:latin typeface="Montserrat" pitchFamily="34" charset="0"/>
                <a:ea typeface="Montserrat" pitchFamily="34" charset="-122"/>
                <a:cs typeface="Montserrat" pitchFamily="34" charset="-120"/>
              </a:rPr>
              <a:t> đều dựa vào ICMP để hoạt động.</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51259" y="378976"/>
            <a:ext cx="5591056" cy="332780"/>
          </a:xfrm>
          <a:prstGeom prst="rect">
            <a:avLst/>
          </a:prstGeom>
          <a:noFill/>
          <a:ln/>
        </p:spPr>
        <p:txBody>
          <a:bodyPr wrap="none" lIns="0" tIns="0" rIns="0" bIns="0" rtlCol="0" anchor="t"/>
          <a:lstStyle/>
          <a:p>
            <a:pPr algn="l" indent="0" marL="0">
              <a:lnSpc>
                <a:spcPts val="2600"/>
              </a:lnSpc>
              <a:buNone/>
            </a:pPr>
            <a:r>
              <a:rPr lang="en-US" sz="2050" b="1" dirty="0">
                <a:solidFill>
                  <a:srgbClr val="1870CC"/>
                </a:solidFill>
                <a:latin typeface="Montserrat Extra Bold" pitchFamily="34" charset="0"/>
                <a:ea typeface="Montserrat Extra Bold" pitchFamily="34" charset="-122"/>
                <a:cs typeface="Montserrat Extra Bold" pitchFamily="34" charset="-120"/>
              </a:rPr>
              <a:t>Giao thức Cấp phát và Phân giải Địa chỉ</a:t>
            </a:r>
            <a:endParaRPr lang="en-US" sz="2050" dirty="0"/>
          </a:p>
        </p:txBody>
      </p:sp>
      <p:sp>
        <p:nvSpPr>
          <p:cNvPr id="3" name="Text 1"/>
          <p:cNvSpPr/>
          <p:nvPr/>
        </p:nvSpPr>
        <p:spPr>
          <a:xfrm>
            <a:off x="551259" y="758547"/>
            <a:ext cx="1597581" cy="199668"/>
          </a:xfrm>
          <a:prstGeom prst="rect">
            <a:avLst/>
          </a:prstGeom>
          <a:noFill/>
          <a:ln/>
        </p:spPr>
        <p:txBody>
          <a:bodyPr wrap="none" lIns="0" tIns="0" rIns="0" bIns="0" rtlCol="0" anchor="t"/>
          <a:lstStyle/>
          <a:p>
            <a:pPr algn="l" indent="0" marL="0">
              <a:lnSpc>
                <a:spcPts val="1550"/>
              </a:lnSpc>
              <a:buNone/>
            </a:pPr>
            <a:r>
              <a:rPr lang="en-US" sz="1250" b="1" dirty="0">
                <a:solidFill>
                  <a:srgbClr val="1870CC"/>
                </a:solidFill>
                <a:latin typeface="Montserrat Extra Bold" pitchFamily="34" charset="0"/>
                <a:ea typeface="Montserrat Extra Bold" pitchFamily="34" charset="-122"/>
                <a:cs typeface="Montserrat Extra Bold" pitchFamily="34" charset="-120"/>
              </a:rPr>
              <a:t>DHCP và ARP</a:t>
            </a:r>
            <a:endParaRPr lang="en-US" sz="1250" dirty="0"/>
          </a:p>
        </p:txBody>
      </p:sp>
      <p:sp>
        <p:nvSpPr>
          <p:cNvPr id="4" name="Text 2"/>
          <p:cNvSpPr/>
          <p:nvPr/>
        </p:nvSpPr>
        <p:spPr>
          <a:xfrm>
            <a:off x="551259" y="1251109"/>
            <a:ext cx="3202900" cy="166330"/>
          </a:xfrm>
          <a:prstGeom prst="rect">
            <a:avLst/>
          </a:prstGeom>
          <a:noFill/>
          <a:ln/>
        </p:spPr>
        <p:txBody>
          <a:bodyPr wrap="none" lIns="0" tIns="0" rIns="0" bIns="0" rtlCol="0" anchor="t"/>
          <a:lstStyle/>
          <a:p>
            <a:pPr algn="l" indent="0" marL="0">
              <a:lnSpc>
                <a:spcPts val="1300"/>
              </a:lnSpc>
              <a:buNone/>
            </a:pPr>
            <a:r>
              <a:rPr lang="en-US" sz="1000" b="1" dirty="0">
                <a:solidFill>
                  <a:srgbClr val="1870CC"/>
                </a:solidFill>
                <a:latin typeface="Montserrat Extra Bold" pitchFamily="34" charset="0"/>
                <a:ea typeface="Montserrat Extra Bold" pitchFamily="34" charset="-122"/>
                <a:cs typeface="Montserrat Extra Bold" pitchFamily="34" charset="-120"/>
              </a:rPr>
              <a:t>DHCP (Dynamic Host Configuration Protocol)</a:t>
            </a:r>
            <a:endParaRPr lang="en-US" sz="1000" dirty="0"/>
          </a:p>
        </p:txBody>
      </p:sp>
      <p:pic>
        <p:nvPicPr>
          <p:cNvPr id="5" name="Image 0" descr="preencoded.png">    </p:cNvPr>
          <p:cNvPicPr>
            <a:picLocks noChangeAspect="1"/>
          </p:cNvPicPr>
          <p:nvPr/>
        </p:nvPicPr>
        <p:blipFill>
          <a:blip r:embed="rId1"/>
          <a:stretch>
            <a:fillRect/>
          </a:stretch>
        </p:blipFill>
        <p:spPr>
          <a:xfrm>
            <a:off x="551259" y="1549241"/>
            <a:ext cx="5627846" cy="5627846"/>
          </a:xfrm>
          <a:prstGeom prst="rect">
            <a:avLst/>
          </a:prstGeom>
        </p:spPr>
      </p:pic>
      <p:sp>
        <p:nvSpPr>
          <p:cNvPr id="6" name="Text 3"/>
          <p:cNvSpPr/>
          <p:nvPr/>
        </p:nvSpPr>
        <p:spPr>
          <a:xfrm>
            <a:off x="551259" y="7308890"/>
            <a:ext cx="6621066" cy="562213"/>
          </a:xfrm>
          <a:prstGeom prst="rect">
            <a:avLst/>
          </a:prstGeom>
          <a:noFill/>
          <a:ln/>
        </p:spPr>
        <p:txBody>
          <a:bodyPr wrap="square" lIns="0" tIns="0" rIns="0" bIns="0" rtlCol="0" anchor="t"/>
          <a:lstStyle/>
          <a:p>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DHCP cho phép máy trạm tự động nhận cấu hình mạng mà không cần cài đặt thủ công - thực sự </a:t>
            </a:r>
            <a:pPr algn="l" indent="0" marL="0">
              <a:lnSpc>
                <a:spcPts val="1450"/>
              </a:lnSpc>
              <a:buNone/>
            </a:pPr>
            <a:r>
              <a:rPr lang="en-US" sz="900" b="1" dirty="0">
                <a:solidFill>
                  <a:srgbClr val="000000"/>
                </a:solidFill>
                <a:latin typeface="Montserrat" pitchFamily="34" charset="0"/>
                <a:ea typeface="Montserrat" pitchFamily="34" charset="-122"/>
                <a:cs typeface="Montserrat" pitchFamily="34" charset="-120"/>
              </a:rPr>
              <a:t>Plug-and-play</a:t>
            </a:r>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 Khi máy tính kết nối vào mạng, nó nhận được không chỉ địa chỉ IP, mà còn subnet mask, default gateway, DNS server, và nhiều thông tin khác.</a:t>
            </a:r>
            <a:endParaRPr lang="en-US" sz="900" dirty="0"/>
          </a:p>
        </p:txBody>
      </p:sp>
      <p:sp>
        <p:nvSpPr>
          <p:cNvPr id="7" name="Shape 4"/>
          <p:cNvSpPr/>
          <p:nvPr/>
        </p:nvSpPr>
        <p:spPr>
          <a:xfrm>
            <a:off x="551259" y="8002905"/>
            <a:ext cx="468630" cy="705207"/>
          </a:xfrm>
          <a:prstGeom prst="roundRect">
            <a:avLst>
              <a:gd name="adj" fmla="val 360014"/>
            </a:avLst>
          </a:prstGeom>
          <a:solidFill>
            <a:srgbClr val="FFFFFF"/>
          </a:solidFill>
          <a:ln w="7620">
            <a:solidFill>
              <a:srgbClr val="D1DCFA"/>
            </a:solidFill>
            <a:prstDash val="solid"/>
          </a:ln>
        </p:spPr>
      </p:sp>
      <p:sp>
        <p:nvSpPr>
          <p:cNvPr id="8" name="Text 5"/>
          <p:cNvSpPr/>
          <p:nvPr/>
        </p:nvSpPr>
        <p:spPr>
          <a:xfrm>
            <a:off x="697706" y="8245673"/>
            <a:ext cx="175736" cy="219670"/>
          </a:xfrm>
          <a:prstGeom prst="rect">
            <a:avLst/>
          </a:prstGeom>
          <a:noFill/>
          <a:ln/>
        </p:spPr>
        <p:txBody>
          <a:bodyPr wrap="none" lIns="0" tIns="0" rIns="0" bIns="0" rtlCol="0" anchor="t"/>
          <a:lstStyle/>
          <a:p>
            <a:pPr algn="l" indent="0" marL="0">
              <a:lnSpc>
                <a:spcPts val="1350"/>
              </a:lnSpc>
              <a:buNone/>
            </a:pPr>
            <a:r>
              <a:rPr lang="en-US" sz="1350" b="1" dirty="0">
                <a:solidFill>
                  <a:srgbClr val="000000"/>
                </a:solidFill>
                <a:latin typeface="Montserrat Extra Bold" pitchFamily="34" charset="0"/>
                <a:ea typeface="Montserrat Extra Bold" pitchFamily="34" charset="-122"/>
                <a:cs typeface="Montserrat Extra Bold" pitchFamily="34" charset="-120"/>
              </a:rPr>
              <a:t>1</a:t>
            </a:r>
            <a:endParaRPr lang="en-US" sz="1350" dirty="0"/>
          </a:p>
        </p:txBody>
      </p:sp>
      <p:sp>
        <p:nvSpPr>
          <p:cNvPr id="9" name="Text 6"/>
          <p:cNvSpPr/>
          <p:nvPr/>
        </p:nvSpPr>
        <p:spPr>
          <a:xfrm>
            <a:off x="1137047" y="8120063"/>
            <a:ext cx="1331357" cy="166330"/>
          </a:xfrm>
          <a:prstGeom prst="rect">
            <a:avLst/>
          </a:prstGeom>
          <a:noFill/>
          <a:ln/>
        </p:spPr>
        <p:txBody>
          <a:bodyPr wrap="none" lIns="0" tIns="0" rIns="0" bIns="0" rtlCol="0" anchor="t"/>
          <a:lstStyle/>
          <a:p>
            <a:pPr algn="l" indent="0" marL="0">
              <a:lnSpc>
                <a:spcPts val="1300"/>
              </a:lnSpc>
              <a:buNone/>
            </a:pPr>
            <a:r>
              <a:rPr lang="en-US" sz="1000" b="1" dirty="0">
                <a:solidFill>
                  <a:srgbClr val="000000"/>
                </a:solidFill>
                <a:latin typeface="Montserrat Extra Bold" pitchFamily="34" charset="0"/>
                <a:ea typeface="Montserrat Extra Bold" pitchFamily="34" charset="-122"/>
                <a:cs typeface="Montserrat Extra Bold" pitchFamily="34" charset="-120"/>
              </a:rPr>
              <a:t>Discover</a:t>
            </a:r>
            <a:endParaRPr lang="en-US" sz="1000" dirty="0"/>
          </a:p>
        </p:txBody>
      </p:sp>
      <p:sp>
        <p:nvSpPr>
          <p:cNvPr id="10" name="Text 7"/>
          <p:cNvSpPr/>
          <p:nvPr/>
        </p:nvSpPr>
        <p:spPr>
          <a:xfrm>
            <a:off x="1137047" y="8403550"/>
            <a:ext cx="6035278" cy="187404"/>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Client broadcast tìm DHCP server</a:t>
            </a:r>
            <a:endParaRPr lang="en-US" sz="900" dirty="0"/>
          </a:p>
        </p:txBody>
      </p:sp>
      <p:sp>
        <p:nvSpPr>
          <p:cNvPr id="11" name="Shape 8"/>
          <p:cNvSpPr/>
          <p:nvPr/>
        </p:nvSpPr>
        <p:spPr>
          <a:xfrm>
            <a:off x="551259" y="8825270"/>
            <a:ext cx="468630" cy="705207"/>
          </a:xfrm>
          <a:prstGeom prst="roundRect">
            <a:avLst>
              <a:gd name="adj" fmla="val 360014"/>
            </a:avLst>
          </a:prstGeom>
          <a:solidFill>
            <a:srgbClr val="FFFFFF"/>
          </a:solidFill>
          <a:ln w="7620">
            <a:solidFill>
              <a:srgbClr val="D1DCFA"/>
            </a:solidFill>
            <a:prstDash val="solid"/>
          </a:ln>
        </p:spPr>
      </p:sp>
      <p:sp>
        <p:nvSpPr>
          <p:cNvPr id="12" name="Text 9"/>
          <p:cNvSpPr/>
          <p:nvPr/>
        </p:nvSpPr>
        <p:spPr>
          <a:xfrm>
            <a:off x="697706" y="9068038"/>
            <a:ext cx="175736" cy="219670"/>
          </a:xfrm>
          <a:prstGeom prst="rect">
            <a:avLst/>
          </a:prstGeom>
          <a:noFill/>
          <a:ln/>
        </p:spPr>
        <p:txBody>
          <a:bodyPr wrap="none" lIns="0" tIns="0" rIns="0" bIns="0" rtlCol="0" anchor="t"/>
          <a:lstStyle/>
          <a:p>
            <a:pPr algn="l" indent="0" marL="0">
              <a:lnSpc>
                <a:spcPts val="1350"/>
              </a:lnSpc>
              <a:buNone/>
            </a:pPr>
            <a:r>
              <a:rPr lang="en-US" sz="1350" b="1" dirty="0">
                <a:solidFill>
                  <a:srgbClr val="000000"/>
                </a:solidFill>
                <a:latin typeface="Montserrat Extra Bold" pitchFamily="34" charset="0"/>
                <a:ea typeface="Montserrat Extra Bold" pitchFamily="34" charset="-122"/>
                <a:cs typeface="Montserrat Extra Bold" pitchFamily="34" charset="-120"/>
              </a:rPr>
              <a:t>2</a:t>
            </a:r>
            <a:endParaRPr lang="en-US" sz="1350" dirty="0"/>
          </a:p>
        </p:txBody>
      </p:sp>
      <p:sp>
        <p:nvSpPr>
          <p:cNvPr id="13" name="Text 10"/>
          <p:cNvSpPr/>
          <p:nvPr/>
        </p:nvSpPr>
        <p:spPr>
          <a:xfrm>
            <a:off x="1137047" y="8942427"/>
            <a:ext cx="1331357" cy="166330"/>
          </a:xfrm>
          <a:prstGeom prst="rect">
            <a:avLst/>
          </a:prstGeom>
          <a:noFill/>
          <a:ln/>
        </p:spPr>
        <p:txBody>
          <a:bodyPr wrap="none" lIns="0" tIns="0" rIns="0" bIns="0" rtlCol="0" anchor="t"/>
          <a:lstStyle/>
          <a:p>
            <a:pPr algn="l" indent="0" marL="0">
              <a:lnSpc>
                <a:spcPts val="1300"/>
              </a:lnSpc>
              <a:buNone/>
            </a:pPr>
            <a:r>
              <a:rPr lang="en-US" sz="1000" b="1" dirty="0">
                <a:solidFill>
                  <a:srgbClr val="000000"/>
                </a:solidFill>
                <a:latin typeface="Montserrat Extra Bold" pitchFamily="34" charset="0"/>
                <a:ea typeface="Montserrat Extra Bold" pitchFamily="34" charset="-122"/>
                <a:cs typeface="Montserrat Extra Bold" pitchFamily="34" charset="-120"/>
              </a:rPr>
              <a:t>Offer</a:t>
            </a:r>
            <a:endParaRPr lang="en-US" sz="1000" dirty="0"/>
          </a:p>
        </p:txBody>
      </p:sp>
      <p:sp>
        <p:nvSpPr>
          <p:cNvPr id="14" name="Text 11"/>
          <p:cNvSpPr/>
          <p:nvPr/>
        </p:nvSpPr>
        <p:spPr>
          <a:xfrm>
            <a:off x="1137047" y="9225915"/>
            <a:ext cx="6035278" cy="187404"/>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Server đề nghị một địa chỉ IP</a:t>
            </a:r>
            <a:endParaRPr lang="en-US" sz="900" dirty="0"/>
          </a:p>
        </p:txBody>
      </p:sp>
      <p:sp>
        <p:nvSpPr>
          <p:cNvPr id="15" name="Shape 12"/>
          <p:cNvSpPr/>
          <p:nvPr/>
        </p:nvSpPr>
        <p:spPr>
          <a:xfrm>
            <a:off x="551259" y="9647634"/>
            <a:ext cx="468630" cy="705207"/>
          </a:xfrm>
          <a:prstGeom prst="roundRect">
            <a:avLst>
              <a:gd name="adj" fmla="val 360014"/>
            </a:avLst>
          </a:prstGeom>
          <a:solidFill>
            <a:srgbClr val="FFFFFF"/>
          </a:solidFill>
          <a:ln w="7620">
            <a:solidFill>
              <a:srgbClr val="D1DCFA"/>
            </a:solidFill>
            <a:prstDash val="solid"/>
          </a:ln>
        </p:spPr>
      </p:sp>
      <p:sp>
        <p:nvSpPr>
          <p:cNvPr id="16" name="Text 13"/>
          <p:cNvSpPr/>
          <p:nvPr/>
        </p:nvSpPr>
        <p:spPr>
          <a:xfrm>
            <a:off x="697706" y="9890403"/>
            <a:ext cx="175736" cy="219670"/>
          </a:xfrm>
          <a:prstGeom prst="rect">
            <a:avLst/>
          </a:prstGeom>
          <a:noFill/>
          <a:ln/>
        </p:spPr>
        <p:txBody>
          <a:bodyPr wrap="none" lIns="0" tIns="0" rIns="0" bIns="0" rtlCol="0" anchor="t"/>
          <a:lstStyle/>
          <a:p>
            <a:pPr algn="l" indent="0" marL="0">
              <a:lnSpc>
                <a:spcPts val="1350"/>
              </a:lnSpc>
              <a:buNone/>
            </a:pPr>
            <a:r>
              <a:rPr lang="en-US" sz="1350" b="1" dirty="0">
                <a:solidFill>
                  <a:srgbClr val="000000"/>
                </a:solidFill>
                <a:latin typeface="Montserrat Extra Bold" pitchFamily="34" charset="0"/>
                <a:ea typeface="Montserrat Extra Bold" pitchFamily="34" charset="-122"/>
                <a:cs typeface="Montserrat Extra Bold" pitchFamily="34" charset="-120"/>
              </a:rPr>
              <a:t>3</a:t>
            </a:r>
            <a:endParaRPr lang="en-US" sz="1350" dirty="0"/>
          </a:p>
        </p:txBody>
      </p:sp>
      <p:sp>
        <p:nvSpPr>
          <p:cNvPr id="17" name="Text 14"/>
          <p:cNvSpPr/>
          <p:nvPr/>
        </p:nvSpPr>
        <p:spPr>
          <a:xfrm>
            <a:off x="1137047" y="9764792"/>
            <a:ext cx="1331357" cy="166330"/>
          </a:xfrm>
          <a:prstGeom prst="rect">
            <a:avLst/>
          </a:prstGeom>
          <a:noFill/>
          <a:ln/>
        </p:spPr>
        <p:txBody>
          <a:bodyPr wrap="none" lIns="0" tIns="0" rIns="0" bIns="0" rtlCol="0" anchor="t"/>
          <a:lstStyle/>
          <a:p>
            <a:pPr algn="l" indent="0" marL="0">
              <a:lnSpc>
                <a:spcPts val="1300"/>
              </a:lnSpc>
              <a:buNone/>
            </a:pPr>
            <a:r>
              <a:rPr lang="en-US" sz="1000" b="1" dirty="0">
                <a:solidFill>
                  <a:srgbClr val="000000"/>
                </a:solidFill>
                <a:latin typeface="Montserrat Extra Bold" pitchFamily="34" charset="0"/>
                <a:ea typeface="Montserrat Extra Bold" pitchFamily="34" charset="-122"/>
                <a:cs typeface="Montserrat Extra Bold" pitchFamily="34" charset="-120"/>
              </a:rPr>
              <a:t>Request</a:t>
            </a:r>
            <a:endParaRPr lang="en-US" sz="1000" dirty="0"/>
          </a:p>
        </p:txBody>
      </p:sp>
      <p:sp>
        <p:nvSpPr>
          <p:cNvPr id="18" name="Text 15"/>
          <p:cNvSpPr/>
          <p:nvPr/>
        </p:nvSpPr>
        <p:spPr>
          <a:xfrm>
            <a:off x="1137047" y="10048280"/>
            <a:ext cx="6035278" cy="187404"/>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Client yêu cầu sử dụng IP đã offer</a:t>
            </a:r>
            <a:endParaRPr lang="en-US" sz="900" dirty="0"/>
          </a:p>
        </p:txBody>
      </p:sp>
      <p:sp>
        <p:nvSpPr>
          <p:cNvPr id="19" name="Shape 16"/>
          <p:cNvSpPr/>
          <p:nvPr/>
        </p:nvSpPr>
        <p:spPr>
          <a:xfrm>
            <a:off x="551259" y="10469999"/>
            <a:ext cx="468630" cy="705207"/>
          </a:xfrm>
          <a:prstGeom prst="roundRect">
            <a:avLst>
              <a:gd name="adj" fmla="val 360014"/>
            </a:avLst>
          </a:prstGeom>
          <a:solidFill>
            <a:srgbClr val="FFFFFF"/>
          </a:solidFill>
          <a:ln w="7620">
            <a:solidFill>
              <a:srgbClr val="D1DCFA"/>
            </a:solidFill>
            <a:prstDash val="solid"/>
          </a:ln>
        </p:spPr>
      </p:sp>
      <p:sp>
        <p:nvSpPr>
          <p:cNvPr id="20" name="Text 17"/>
          <p:cNvSpPr/>
          <p:nvPr/>
        </p:nvSpPr>
        <p:spPr>
          <a:xfrm>
            <a:off x="697706" y="10712767"/>
            <a:ext cx="175736" cy="219670"/>
          </a:xfrm>
          <a:prstGeom prst="rect">
            <a:avLst/>
          </a:prstGeom>
          <a:noFill/>
          <a:ln/>
        </p:spPr>
        <p:txBody>
          <a:bodyPr wrap="none" lIns="0" tIns="0" rIns="0" bIns="0" rtlCol="0" anchor="t"/>
          <a:lstStyle/>
          <a:p>
            <a:pPr algn="l" indent="0" marL="0">
              <a:lnSpc>
                <a:spcPts val="1350"/>
              </a:lnSpc>
              <a:buNone/>
            </a:pPr>
            <a:r>
              <a:rPr lang="en-US" sz="1350" b="1" dirty="0">
                <a:solidFill>
                  <a:srgbClr val="000000"/>
                </a:solidFill>
                <a:latin typeface="Montserrat Extra Bold" pitchFamily="34" charset="0"/>
                <a:ea typeface="Montserrat Extra Bold" pitchFamily="34" charset="-122"/>
                <a:cs typeface="Montserrat Extra Bold" pitchFamily="34" charset="-120"/>
              </a:rPr>
              <a:t>4</a:t>
            </a:r>
            <a:endParaRPr lang="en-US" sz="1350" dirty="0"/>
          </a:p>
        </p:txBody>
      </p:sp>
      <p:sp>
        <p:nvSpPr>
          <p:cNvPr id="21" name="Text 18"/>
          <p:cNvSpPr/>
          <p:nvPr/>
        </p:nvSpPr>
        <p:spPr>
          <a:xfrm>
            <a:off x="1137047" y="10587157"/>
            <a:ext cx="1331357" cy="166330"/>
          </a:xfrm>
          <a:prstGeom prst="rect">
            <a:avLst/>
          </a:prstGeom>
          <a:noFill/>
          <a:ln/>
        </p:spPr>
        <p:txBody>
          <a:bodyPr wrap="none" lIns="0" tIns="0" rIns="0" bIns="0" rtlCol="0" anchor="t"/>
          <a:lstStyle/>
          <a:p>
            <a:pPr algn="l" indent="0" marL="0">
              <a:lnSpc>
                <a:spcPts val="1300"/>
              </a:lnSpc>
              <a:buNone/>
            </a:pPr>
            <a:r>
              <a:rPr lang="en-US" sz="1000" b="1" dirty="0">
                <a:solidFill>
                  <a:srgbClr val="000000"/>
                </a:solidFill>
                <a:latin typeface="Montserrat Extra Bold" pitchFamily="34" charset="0"/>
                <a:ea typeface="Montserrat Extra Bold" pitchFamily="34" charset="-122"/>
                <a:cs typeface="Montserrat Extra Bold" pitchFamily="34" charset="-120"/>
              </a:rPr>
              <a:t>ACK</a:t>
            </a:r>
            <a:endParaRPr lang="en-US" sz="1000" dirty="0"/>
          </a:p>
        </p:txBody>
      </p:sp>
      <p:sp>
        <p:nvSpPr>
          <p:cNvPr id="22" name="Text 19"/>
          <p:cNvSpPr/>
          <p:nvPr/>
        </p:nvSpPr>
        <p:spPr>
          <a:xfrm>
            <a:off x="1137047" y="10870644"/>
            <a:ext cx="6035278" cy="187404"/>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Server xác nhận và cấp phát</a:t>
            </a:r>
            <a:endParaRPr lang="en-US" sz="900" dirty="0"/>
          </a:p>
        </p:txBody>
      </p:sp>
      <p:sp>
        <p:nvSpPr>
          <p:cNvPr id="23" name="Text 20"/>
          <p:cNvSpPr/>
          <p:nvPr/>
        </p:nvSpPr>
        <p:spPr>
          <a:xfrm>
            <a:off x="7465695" y="1251109"/>
            <a:ext cx="2456259" cy="166330"/>
          </a:xfrm>
          <a:prstGeom prst="rect">
            <a:avLst/>
          </a:prstGeom>
          <a:noFill/>
          <a:ln/>
        </p:spPr>
        <p:txBody>
          <a:bodyPr wrap="none" lIns="0" tIns="0" rIns="0" bIns="0" rtlCol="0" anchor="t"/>
          <a:lstStyle/>
          <a:p>
            <a:pPr algn="l" indent="0" marL="0">
              <a:lnSpc>
                <a:spcPts val="1300"/>
              </a:lnSpc>
              <a:buNone/>
            </a:pPr>
            <a:r>
              <a:rPr lang="en-US" sz="1000" b="1" dirty="0">
                <a:solidFill>
                  <a:srgbClr val="1870CC"/>
                </a:solidFill>
                <a:latin typeface="Montserrat Extra Bold" pitchFamily="34" charset="0"/>
                <a:ea typeface="Montserrat Extra Bold" pitchFamily="34" charset="-122"/>
                <a:cs typeface="Montserrat Extra Bold" pitchFamily="34" charset="-120"/>
              </a:rPr>
              <a:t>ARP (Address Resolution Protocol)</a:t>
            </a:r>
            <a:endParaRPr lang="en-US" sz="1000" dirty="0"/>
          </a:p>
        </p:txBody>
      </p:sp>
      <p:pic>
        <p:nvPicPr>
          <p:cNvPr id="24" name="Image 1" descr="preencoded.png">    </p:cNvPr>
          <p:cNvPicPr>
            <a:picLocks noChangeAspect="1"/>
          </p:cNvPicPr>
          <p:nvPr/>
        </p:nvPicPr>
        <p:blipFill>
          <a:blip r:embed="rId2"/>
          <a:stretch>
            <a:fillRect/>
          </a:stretch>
        </p:blipFill>
        <p:spPr>
          <a:xfrm>
            <a:off x="7465695" y="1549241"/>
            <a:ext cx="5627846" cy="5627846"/>
          </a:xfrm>
          <a:prstGeom prst="rect">
            <a:avLst/>
          </a:prstGeom>
        </p:spPr>
      </p:pic>
      <p:sp>
        <p:nvSpPr>
          <p:cNvPr id="25" name="Text 21"/>
          <p:cNvSpPr/>
          <p:nvPr/>
        </p:nvSpPr>
        <p:spPr>
          <a:xfrm>
            <a:off x="7465695" y="7308890"/>
            <a:ext cx="6621066" cy="374809"/>
          </a:xfrm>
          <a:prstGeom prst="rect">
            <a:avLst/>
          </a:prstGeom>
          <a:noFill/>
          <a:ln/>
        </p:spPr>
        <p:txBody>
          <a:bodyPr wrap="square" lIns="0" tIns="0" rIns="0" bIns="0" rtlCol="0" anchor="t"/>
          <a:lstStyle/>
          <a:p>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ARP giải quyết bài toán: Biết địa chỉ IP, làm sao tìm được </a:t>
            </a:r>
            <a:pPr algn="l" indent="0" marL="0">
              <a:lnSpc>
                <a:spcPts val="1450"/>
              </a:lnSpc>
              <a:buNone/>
            </a:pPr>
            <a:r>
              <a:rPr lang="en-US" sz="900" b="1" dirty="0">
                <a:solidFill>
                  <a:srgbClr val="000000"/>
                </a:solidFill>
                <a:latin typeface="Montserrat" pitchFamily="34" charset="0"/>
                <a:ea typeface="Montserrat" pitchFamily="34" charset="-122"/>
                <a:cs typeface="Montserrat" pitchFamily="34" charset="-120"/>
              </a:rPr>
              <a:t>địa chỉ MAC</a:t>
            </a:r>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 (địa chỉ phần cứng) tương ứng? Đây là bước cần thiết để gửi frame tầng liên kết trong mạng LAN.</a:t>
            </a:r>
            <a:endParaRPr lang="en-US" sz="900" dirty="0"/>
          </a:p>
        </p:txBody>
      </p:sp>
      <p:pic>
        <p:nvPicPr>
          <p:cNvPr id="26" name="Image 2" descr="preencoded.png">    </p:cNvPr>
          <p:cNvPicPr>
            <a:picLocks noChangeAspect="1"/>
          </p:cNvPicPr>
          <p:nvPr/>
        </p:nvPicPr>
        <p:blipFill>
          <a:blip r:embed="rId3"/>
          <a:stretch>
            <a:fillRect/>
          </a:stretch>
        </p:blipFill>
        <p:spPr>
          <a:xfrm>
            <a:off x="7465695" y="7815501"/>
            <a:ext cx="585788" cy="705207"/>
          </a:xfrm>
          <a:prstGeom prst="rect">
            <a:avLst/>
          </a:prstGeom>
        </p:spPr>
      </p:pic>
      <p:sp>
        <p:nvSpPr>
          <p:cNvPr id="27" name="Text 22"/>
          <p:cNvSpPr/>
          <p:nvPr/>
        </p:nvSpPr>
        <p:spPr>
          <a:xfrm>
            <a:off x="8168640" y="7932658"/>
            <a:ext cx="1331357" cy="166330"/>
          </a:xfrm>
          <a:prstGeom prst="rect">
            <a:avLst/>
          </a:prstGeom>
          <a:noFill/>
          <a:ln/>
        </p:spPr>
        <p:txBody>
          <a:bodyPr wrap="none" lIns="0" tIns="0" rIns="0" bIns="0" rtlCol="0" anchor="t"/>
          <a:lstStyle/>
          <a:p>
            <a:pPr algn="l" indent="0" marL="0">
              <a:lnSpc>
                <a:spcPts val="1300"/>
              </a:lnSpc>
              <a:buNone/>
            </a:pPr>
            <a:r>
              <a:rPr lang="en-US" sz="1000" b="1" dirty="0">
                <a:solidFill>
                  <a:srgbClr val="000000"/>
                </a:solidFill>
                <a:latin typeface="Montserrat Extra Bold" pitchFamily="34" charset="0"/>
                <a:ea typeface="Montserrat Extra Bold" pitchFamily="34" charset="-122"/>
                <a:cs typeface="Montserrat Extra Bold" pitchFamily="34" charset="-120"/>
              </a:rPr>
              <a:t>ARP Request</a:t>
            </a:r>
            <a:endParaRPr lang="en-US" sz="1000" dirty="0"/>
          </a:p>
        </p:txBody>
      </p:sp>
      <p:sp>
        <p:nvSpPr>
          <p:cNvPr id="28" name="Text 23"/>
          <p:cNvSpPr/>
          <p:nvPr/>
        </p:nvSpPr>
        <p:spPr>
          <a:xfrm>
            <a:off x="8168640" y="8216146"/>
            <a:ext cx="5918121" cy="187404"/>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Host gửi broadcast: "IP x.x.x.x có MAC là gì?"</a:t>
            </a:r>
            <a:endParaRPr lang="en-US" sz="900" dirty="0"/>
          </a:p>
        </p:txBody>
      </p:sp>
      <p:pic>
        <p:nvPicPr>
          <p:cNvPr id="29" name="Image 3" descr="preencoded.png">    </p:cNvPr>
          <p:cNvPicPr>
            <a:picLocks noChangeAspect="1"/>
          </p:cNvPicPr>
          <p:nvPr/>
        </p:nvPicPr>
        <p:blipFill>
          <a:blip r:embed="rId4"/>
          <a:stretch>
            <a:fillRect/>
          </a:stretch>
        </p:blipFill>
        <p:spPr>
          <a:xfrm>
            <a:off x="7465695" y="8520708"/>
            <a:ext cx="585788" cy="705207"/>
          </a:xfrm>
          <a:prstGeom prst="rect">
            <a:avLst/>
          </a:prstGeom>
        </p:spPr>
      </p:pic>
      <p:sp>
        <p:nvSpPr>
          <p:cNvPr id="30" name="Text 24"/>
          <p:cNvSpPr/>
          <p:nvPr/>
        </p:nvSpPr>
        <p:spPr>
          <a:xfrm>
            <a:off x="8168640" y="8637865"/>
            <a:ext cx="1331357" cy="166330"/>
          </a:xfrm>
          <a:prstGeom prst="rect">
            <a:avLst/>
          </a:prstGeom>
          <a:noFill/>
          <a:ln/>
        </p:spPr>
        <p:txBody>
          <a:bodyPr wrap="none" lIns="0" tIns="0" rIns="0" bIns="0" rtlCol="0" anchor="t"/>
          <a:lstStyle/>
          <a:p>
            <a:pPr algn="l" indent="0" marL="0">
              <a:lnSpc>
                <a:spcPts val="1300"/>
              </a:lnSpc>
              <a:buNone/>
            </a:pPr>
            <a:r>
              <a:rPr lang="en-US" sz="1000" b="1" dirty="0">
                <a:solidFill>
                  <a:srgbClr val="000000"/>
                </a:solidFill>
                <a:latin typeface="Montserrat Extra Bold" pitchFamily="34" charset="0"/>
                <a:ea typeface="Montserrat Extra Bold" pitchFamily="34" charset="-122"/>
                <a:cs typeface="Montserrat Extra Bold" pitchFamily="34" charset="-120"/>
              </a:rPr>
              <a:t>ARP Reply</a:t>
            </a:r>
            <a:endParaRPr lang="en-US" sz="1000" dirty="0"/>
          </a:p>
        </p:txBody>
      </p:sp>
      <p:sp>
        <p:nvSpPr>
          <p:cNvPr id="31" name="Text 25"/>
          <p:cNvSpPr/>
          <p:nvPr/>
        </p:nvSpPr>
        <p:spPr>
          <a:xfrm>
            <a:off x="8168640" y="8921353"/>
            <a:ext cx="5918121" cy="187404"/>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Host có IP đó trả lời: "Đây là MAC của tôi"</a:t>
            </a:r>
            <a:endParaRPr lang="en-US" sz="900" dirty="0"/>
          </a:p>
        </p:txBody>
      </p:sp>
      <p:pic>
        <p:nvPicPr>
          <p:cNvPr id="32" name="Image 4" descr="preencoded.png">    </p:cNvPr>
          <p:cNvPicPr>
            <a:picLocks noChangeAspect="1"/>
          </p:cNvPicPr>
          <p:nvPr/>
        </p:nvPicPr>
        <p:blipFill>
          <a:blip r:embed="rId5"/>
          <a:stretch>
            <a:fillRect/>
          </a:stretch>
        </p:blipFill>
        <p:spPr>
          <a:xfrm>
            <a:off x="7465695" y="9225915"/>
            <a:ext cx="585788" cy="705207"/>
          </a:xfrm>
          <a:prstGeom prst="rect">
            <a:avLst/>
          </a:prstGeom>
        </p:spPr>
      </p:pic>
      <p:sp>
        <p:nvSpPr>
          <p:cNvPr id="33" name="Text 26"/>
          <p:cNvSpPr/>
          <p:nvPr/>
        </p:nvSpPr>
        <p:spPr>
          <a:xfrm>
            <a:off x="8168640" y="9343073"/>
            <a:ext cx="1331357" cy="166330"/>
          </a:xfrm>
          <a:prstGeom prst="rect">
            <a:avLst/>
          </a:prstGeom>
          <a:noFill/>
          <a:ln/>
        </p:spPr>
        <p:txBody>
          <a:bodyPr wrap="none" lIns="0" tIns="0" rIns="0" bIns="0" rtlCol="0" anchor="t"/>
          <a:lstStyle/>
          <a:p>
            <a:pPr algn="l" indent="0" marL="0">
              <a:lnSpc>
                <a:spcPts val="1300"/>
              </a:lnSpc>
              <a:buNone/>
            </a:pPr>
            <a:r>
              <a:rPr lang="en-US" sz="1000" b="1" dirty="0">
                <a:solidFill>
                  <a:srgbClr val="000000"/>
                </a:solidFill>
                <a:latin typeface="Montserrat Extra Bold" pitchFamily="34" charset="0"/>
                <a:ea typeface="Montserrat Extra Bold" pitchFamily="34" charset="-122"/>
                <a:cs typeface="Montserrat Extra Bold" pitchFamily="34" charset="-120"/>
              </a:rPr>
              <a:t>Cache</a:t>
            </a:r>
            <a:endParaRPr lang="en-US" sz="1000" dirty="0"/>
          </a:p>
        </p:txBody>
      </p:sp>
      <p:sp>
        <p:nvSpPr>
          <p:cNvPr id="34" name="Text 27"/>
          <p:cNvSpPr/>
          <p:nvPr/>
        </p:nvSpPr>
        <p:spPr>
          <a:xfrm>
            <a:off x="8168640" y="9626560"/>
            <a:ext cx="5918121" cy="187404"/>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Lưu vào bảng ARP để không phải hỏi lại</a:t>
            </a:r>
            <a:endParaRPr lang="en-US" sz="900" dirty="0"/>
          </a:p>
        </p:txBody>
      </p:sp>
      <p:sp>
        <p:nvSpPr>
          <p:cNvPr id="35" name="Text 28"/>
          <p:cNvSpPr/>
          <p:nvPr/>
        </p:nvSpPr>
        <p:spPr>
          <a:xfrm>
            <a:off x="551259" y="11438811"/>
            <a:ext cx="13527881" cy="187404"/>
          </a:xfrm>
          <a:prstGeom prst="rect">
            <a:avLst/>
          </a:prstGeom>
          <a:noFill/>
          <a:ln/>
        </p:spPr>
        <p:txBody>
          <a:bodyPr wrap="none" lIns="0" tIns="0" rIns="0" bIns="0" rtlCol="0" anchor="t"/>
          <a:lstStyle/>
          <a:p>
            <a:pPr algn="l" indent="0" marL="0">
              <a:lnSpc>
                <a:spcPts val="1450"/>
              </a:lnSpc>
              <a:buNone/>
            </a:pPr>
            <a:r>
              <a:rPr lang="en-US" sz="900" dirty="0">
                <a:solidFill>
                  <a:srgbClr val="000000"/>
                </a:solidFill>
                <a:latin typeface="Montserrat" pitchFamily="34" charset="0"/>
                <a:ea typeface="Montserrat" pitchFamily="34" charset="-122"/>
                <a:cs typeface="Montserrat" pitchFamily="34" charset="-120"/>
              </a:rPr>
              <a:t>DHCP hoạt động ở tầng ứng dụng nhưng cấp cấu hình cho tầng mạng. ARP hoạt động giữa tầng mạng và tầng liên kết. Cả hai đều là các giao thức hỗ trợ thiết yếu cho hoạt động của IP.</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839153"/>
            <a:ext cx="6581894" cy="613529"/>
          </a:xfrm>
          <a:prstGeom prst="rect">
            <a:avLst/>
          </a:prstGeom>
          <a:noFill/>
          <a:ln/>
        </p:spPr>
        <p:txBody>
          <a:bodyPr wrap="none" lIns="0" tIns="0" rIns="0" bIns="0" rtlCol="0" anchor="t"/>
          <a:lstStyle/>
          <a:p>
            <a:pPr algn="l" indent="0" marL="0">
              <a:lnSpc>
                <a:spcPts val="4800"/>
              </a:lnSpc>
              <a:buNone/>
            </a:pPr>
            <a:r>
              <a:rPr lang="en-US" sz="3850" b="1" dirty="0">
                <a:solidFill>
                  <a:srgbClr val="1870CC"/>
                </a:solidFill>
                <a:latin typeface="Montserrat Extra Bold" pitchFamily="34" charset="0"/>
                <a:ea typeface="Montserrat Extra Bold" pitchFamily="34" charset="-122"/>
                <a:cs typeface="Montserrat Extra Bold" pitchFamily="34" charset="-120"/>
              </a:rPr>
              <a:t>Tổng quan về Tầng Mạng</a:t>
            </a:r>
            <a:endParaRPr lang="en-US" sz="3850" dirty="0"/>
          </a:p>
        </p:txBody>
      </p:sp>
      <p:sp>
        <p:nvSpPr>
          <p:cNvPr id="3" name="Text 1"/>
          <p:cNvSpPr/>
          <p:nvPr/>
        </p:nvSpPr>
        <p:spPr>
          <a:xfrm>
            <a:off x="863798" y="1992392"/>
            <a:ext cx="3251240" cy="368141"/>
          </a:xfrm>
          <a:prstGeom prst="rect">
            <a:avLst/>
          </a:prstGeom>
          <a:noFill/>
          <a:ln/>
        </p:spPr>
        <p:txBody>
          <a:bodyPr wrap="none" lIns="0" tIns="0" rIns="0" bIns="0" rtlCol="0" anchor="t"/>
          <a:lstStyle/>
          <a:p>
            <a:pPr algn="l" indent="0" marL="0">
              <a:lnSpc>
                <a:spcPts val="2850"/>
              </a:lnSpc>
              <a:buNone/>
            </a:pPr>
            <a:r>
              <a:rPr lang="en-US" sz="2300" b="1" dirty="0">
                <a:solidFill>
                  <a:srgbClr val="1870CC"/>
                </a:solidFill>
                <a:latin typeface="Montserrat Extra Bold" pitchFamily="34" charset="0"/>
                <a:ea typeface="Montserrat Extra Bold" pitchFamily="34" charset="-122"/>
                <a:cs typeface="Montserrat Extra Bold" pitchFamily="34" charset="-120"/>
              </a:rPr>
              <a:t>Vai trò và Chức năng</a:t>
            </a:r>
            <a:endParaRPr lang="en-US" sz="2300" dirty="0"/>
          </a:p>
        </p:txBody>
      </p:sp>
      <p:sp>
        <p:nvSpPr>
          <p:cNvPr id="4" name="Text 2"/>
          <p:cNvSpPr/>
          <p:nvPr/>
        </p:nvSpPr>
        <p:spPr>
          <a:xfrm>
            <a:off x="863798" y="2576393"/>
            <a:ext cx="7530822" cy="1727597"/>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Tầng mạng đảm nhận nhiệm vụ quan trọng trong việc vận chuyển gói tin từ </a:t>
            </a:r>
            <a:pPr algn="l" indent="0" marL="0">
              <a:lnSpc>
                <a:spcPts val="2700"/>
              </a:lnSpc>
              <a:buNone/>
            </a:pPr>
            <a:r>
              <a:rPr lang="en-US" sz="1700" dirty="0">
                <a:solidFill>
                  <a:srgbClr val="000000"/>
                </a:solidFill>
                <a:highlight>
                  <a:srgbClr val="FFD604"/>
                </a:highlight>
                <a:latin typeface="Montserrat" pitchFamily="34" charset="0"/>
                <a:ea typeface="Montserrat" pitchFamily="34" charset="-122"/>
                <a:cs typeface="Montserrat" pitchFamily="34" charset="-120"/>
              </a:rPr>
              <a:t>host đến host</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(đầu cuối - đầu cuối) qua toàn bộ hệ thống mạng. Khác với tầng vận tải tập trung vào giao tiếp giữa các tiến trình ứng dụng, tầng mạng làm việc ở cấp độ máy tính, đảm bảo dữ liệu có thể di chuyển qua nhiều mạng trung gian khác nhau.</a:t>
            </a:r>
            <a:endParaRPr lang="en-US" sz="1700" dirty="0"/>
          </a:p>
        </p:txBody>
      </p:sp>
      <p:sp>
        <p:nvSpPr>
          <p:cNvPr id="5" name="Text 3"/>
          <p:cNvSpPr/>
          <p:nvPr/>
        </p:nvSpPr>
        <p:spPr>
          <a:xfrm>
            <a:off x="863798" y="4498300"/>
            <a:ext cx="7530822"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Ba chức năng cốt lõi của tầng mạng tạo nên bộ khung hoàn chỉnh cho việc truyền thông mạng:</a:t>
            </a:r>
            <a:endParaRPr lang="en-US" sz="1700" dirty="0"/>
          </a:p>
        </p:txBody>
      </p:sp>
      <p:pic>
        <p:nvPicPr>
          <p:cNvPr id="6" name="Image 0" descr="preencoded.png">    </p:cNvPr>
          <p:cNvPicPr>
            <a:picLocks noChangeAspect="1"/>
          </p:cNvPicPr>
          <p:nvPr/>
        </p:nvPicPr>
        <p:blipFill>
          <a:blip r:embed="rId1"/>
          <a:stretch>
            <a:fillRect/>
          </a:stretch>
        </p:blipFill>
        <p:spPr>
          <a:xfrm>
            <a:off x="8929211" y="2019419"/>
            <a:ext cx="4844891" cy="4844891"/>
          </a:xfrm>
          <a:prstGeom prst="rect">
            <a:avLst/>
          </a:prstGeom>
        </p:spPr>
      </p:pic>
      <p:sp>
        <p:nvSpPr>
          <p:cNvPr id="7" name="Shape 4"/>
          <p:cNvSpPr/>
          <p:nvPr/>
        </p:nvSpPr>
        <p:spPr>
          <a:xfrm>
            <a:off x="863798" y="7350085"/>
            <a:ext cx="4156948" cy="2783443"/>
          </a:xfrm>
          <a:prstGeom prst="roundRect">
            <a:avLst>
              <a:gd name="adj" fmla="val 3259"/>
            </a:avLst>
          </a:prstGeom>
          <a:solidFill>
            <a:srgbClr val="FFFFFF"/>
          </a:solidFill>
          <a:ln w="7620">
            <a:solidFill>
              <a:srgbClr val="D1DCFA"/>
            </a:solidFill>
            <a:prstDash val="solid"/>
          </a:ln>
        </p:spPr>
      </p:sp>
      <p:sp>
        <p:nvSpPr>
          <p:cNvPr id="8" name="Shape 5"/>
          <p:cNvSpPr/>
          <p:nvPr/>
        </p:nvSpPr>
        <p:spPr>
          <a:xfrm>
            <a:off x="1087279" y="7573566"/>
            <a:ext cx="647819" cy="647819"/>
          </a:xfrm>
          <a:prstGeom prst="roundRect">
            <a:avLst>
              <a:gd name="adj" fmla="val 14113642"/>
            </a:avLst>
          </a:prstGeom>
          <a:solidFill>
            <a:srgbClr val="85A4F3"/>
          </a:solidFill>
          <a:ln/>
        </p:spPr>
      </p:sp>
      <p:pic>
        <p:nvPicPr>
          <p:cNvPr id="9"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5396" y="7751683"/>
            <a:ext cx="291465" cy="291465"/>
          </a:xfrm>
          <a:prstGeom prst="rect">
            <a:avLst/>
          </a:prstGeom>
        </p:spPr>
      </p:pic>
      <p:sp>
        <p:nvSpPr>
          <p:cNvPr id="10" name="Text 6"/>
          <p:cNvSpPr/>
          <p:nvPr/>
        </p:nvSpPr>
        <p:spPr>
          <a:xfrm>
            <a:off x="1087279" y="8437245"/>
            <a:ext cx="2750939"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Định tuyến (Routing)</a:t>
            </a:r>
            <a:endParaRPr lang="en-US" sz="1900" dirty="0"/>
          </a:p>
        </p:txBody>
      </p:sp>
      <p:sp>
        <p:nvSpPr>
          <p:cNvPr id="11" name="Text 7"/>
          <p:cNvSpPr/>
          <p:nvPr/>
        </p:nvSpPr>
        <p:spPr>
          <a:xfrm>
            <a:off x="1087279" y="8873490"/>
            <a:ext cx="3709988" cy="1036558"/>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Xác định đường đi tối ưu cho gói tin từ nguồn tới đích sử dụng các thuật toán định tuyến phức tạp</a:t>
            </a:r>
            <a:endParaRPr lang="en-US" sz="1700" dirty="0"/>
          </a:p>
        </p:txBody>
      </p:sp>
      <p:sp>
        <p:nvSpPr>
          <p:cNvPr id="12" name="Shape 8"/>
          <p:cNvSpPr/>
          <p:nvPr/>
        </p:nvSpPr>
        <p:spPr>
          <a:xfrm>
            <a:off x="5236607" y="7350085"/>
            <a:ext cx="4157067" cy="2783443"/>
          </a:xfrm>
          <a:prstGeom prst="roundRect">
            <a:avLst>
              <a:gd name="adj" fmla="val 3259"/>
            </a:avLst>
          </a:prstGeom>
          <a:solidFill>
            <a:srgbClr val="FFFFFF"/>
          </a:solidFill>
          <a:ln w="7620">
            <a:solidFill>
              <a:srgbClr val="D1DCFA"/>
            </a:solidFill>
            <a:prstDash val="solid"/>
          </a:ln>
        </p:spPr>
      </p:sp>
      <p:sp>
        <p:nvSpPr>
          <p:cNvPr id="13" name="Shape 9"/>
          <p:cNvSpPr/>
          <p:nvPr/>
        </p:nvSpPr>
        <p:spPr>
          <a:xfrm>
            <a:off x="5460087" y="7573566"/>
            <a:ext cx="647819" cy="647819"/>
          </a:xfrm>
          <a:prstGeom prst="roundRect">
            <a:avLst>
              <a:gd name="adj" fmla="val 14113642"/>
            </a:avLst>
          </a:prstGeom>
          <a:solidFill>
            <a:srgbClr val="85A4F3"/>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205" y="7751683"/>
            <a:ext cx="291465" cy="291465"/>
          </a:xfrm>
          <a:prstGeom prst="rect">
            <a:avLst/>
          </a:prstGeom>
        </p:spPr>
      </p:pic>
      <p:sp>
        <p:nvSpPr>
          <p:cNvPr id="15" name="Text 10"/>
          <p:cNvSpPr/>
          <p:nvPr/>
        </p:nvSpPr>
        <p:spPr>
          <a:xfrm>
            <a:off x="5460087" y="8437245"/>
            <a:ext cx="3563779"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Chuyển mạch (Forwarding)</a:t>
            </a:r>
            <a:endParaRPr lang="en-US" sz="1900" dirty="0"/>
          </a:p>
        </p:txBody>
      </p:sp>
      <p:sp>
        <p:nvSpPr>
          <p:cNvPr id="16" name="Text 11"/>
          <p:cNvSpPr/>
          <p:nvPr/>
        </p:nvSpPr>
        <p:spPr>
          <a:xfrm>
            <a:off x="5460087" y="8873490"/>
            <a:ext cx="3710107" cy="1036558"/>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Chuyển gói tin từ cổng vào sang cổng ra thích hợp tại router dựa trên bảng định tuyến</a:t>
            </a:r>
            <a:endParaRPr lang="en-US" sz="1700" dirty="0"/>
          </a:p>
        </p:txBody>
      </p:sp>
      <p:sp>
        <p:nvSpPr>
          <p:cNvPr id="17" name="Shape 12"/>
          <p:cNvSpPr/>
          <p:nvPr/>
        </p:nvSpPr>
        <p:spPr>
          <a:xfrm>
            <a:off x="9609534" y="7350085"/>
            <a:ext cx="4157067" cy="2783443"/>
          </a:xfrm>
          <a:prstGeom prst="roundRect">
            <a:avLst>
              <a:gd name="adj" fmla="val 3259"/>
            </a:avLst>
          </a:prstGeom>
          <a:solidFill>
            <a:srgbClr val="FFFFFF"/>
          </a:solidFill>
          <a:ln w="7620">
            <a:solidFill>
              <a:srgbClr val="D1DCFA"/>
            </a:solidFill>
            <a:prstDash val="solid"/>
          </a:ln>
        </p:spPr>
      </p:sp>
      <p:sp>
        <p:nvSpPr>
          <p:cNvPr id="18" name="Shape 13"/>
          <p:cNvSpPr/>
          <p:nvPr/>
        </p:nvSpPr>
        <p:spPr>
          <a:xfrm>
            <a:off x="9833015" y="7573566"/>
            <a:ext cx="647819" cy="647819"/>
          </a:xfrm>
          <a:prstGeom prst="roundRect">
            <a:avLst>
              <a:gd name="adj" fmla="val 14113642"/>
            </a:avLst>
          </a:prstGeom>
          <a:solidFill>
            <a:srgbClr val="85A4F3"/>
          </a:solidFill>
          <a:ln/>
        </p:spPr>
      </p:sp>
      <p:pic>
        <p:nvPicPr>
          <p:cNvPr id="1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11132" y="7751683"/>
            <a:ext cx="291465" cy="291465"/>
          </a:xfrm>
          <a:prstGeom prst="rect">
            <a:avLst/>
          </a:prstGeom>
        </p:spPr>
      </p:pic>
      <p:sp>
        <p:nvSpPr>
          <p:cNvPr id="20" name="Text 14"/>
          <p:cNvSpPr/>
          <p:nvPr/>
        </p:nvSpPr>
        <p:spPr>
          <a:xfrm>
            <a:off x="9833015" y="8437245"/>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Thiết lập kết nối</a:t>
            </a:r>
            <a:endParaRPr lang="en-US" sz="1900" dirty="0"/>
          </a:p>
        </p:txBody>
      </p:sp>
      <p:sp>
        <p:nvSpPr>
          <p:cNvPr id="21" name="Text 15"/>
          <p:cNvSpPr/>
          <p:nvPr/>
        </p:nvSpPr>
        <p:spPr>
          <a:xfrm>
            <a:off x="9833015" y="8873490"/>
            <a:ext cx="3710107" cy="1036558"/>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Thiết lập đường truyền ảo trong các mạng định hướng kết nối như ATM và Frame Relay</a:t>
            </a:r>
            <a:endParaRPr lang="en-US"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35556" y="436959"/>
            <a:ext cx="5409605" cy="361117"/>
          </a:xfrm>
          <a:prstGeom prst="rect">
            <a:avLst/>
          </a:prstGeom>
          <a:noFill/>
          <a:ln/>
        </p:spPr>
        <p:txBody>
          <a:bodyPr wrap="none" lIns="0" tIns="0" rIns="0" bIns="0" rtlCol="0" anchor="t"/>
          <a:lstStyle/>
          <a:p>
            <a:pPr algn="l" indent="0" marL="0">
              <a:lnSpc>
                <a:spcPts val="2800"/>
              </a:lnSpc>
              <a:buNone/>
            </a:pPr>
            <a:r>
              <a:rPr lang="en-US" sz="2250" b="1" dirty="0">
                <a:solidFill>
                  <a:srgbClr val="1870CC"/>
                </a:solidFill>
                <a:latin typeface="Montserrat Extra Bold" pitchFamily="34" charset="0"/>
                <a:ea typeface="Montserrat Extra Bold" pitchFamily="34" charset="-122"/>
                <a:cs typeface="Montserrat Extra Bold" pitchFamily="34" charset="-120"/>
              </a:rPr>
              <a:t>NAT (Network Address Translation)</a:t>
            </a:r>
            <a:endParaRPr lang="en-US" sz="2250" dirty="0"/>
          </a:p>
        </p:txBody>
      </p:sp>
      <p:sp>
        <p:nvSpPr>
          <p:cNvPr id="3" name="Text 1"/>
          <p:cNvSpPr/>
          <p:nvPr/>
        </p:nvSpPr>
        <p:spPr>
          <a:xfrm>
            <a:off x="635556" y="848916"/>
            <a:ext cx="3129558" cy="216694"/>
          </a:xfrm>
          <a:prstGeom prst="rect">
            <a:avLst/>
          </a:prstGeom>
          <a:noFill/>
          <a:ln/>
        </p:spPr>
        <p:txBody>
          <a:bodyPr wrap="none" lIns="0" tIns="0" rIns="0" bIns="0" rtlCol="0" anchor="t"/>
          <a:lstStyle/>
          <a:p>
            <a:pPr algn="l" indent="0" marL="0">
              <a:lnSpc>
                <a:spcPts val="1700"/>
              </a:lnSpc>
              <a:buNone/>
            </a:pPr>
            <a:r>
              <a:rPr lang="en-US" sz="1350" b="1" dirty="0">
                <a:solidFill>
                  <a:srgbClr val="1870CC"/>
                </a:solidFill>
                <a:latin typeface="Montserrat Extra Bold" pitchFamily="34" charset="0"/>
                <a:ea typeface="Montserrat Extra Bold" pitchFamily="34" charset="-122"/>
                <a:cs typeface="Montserrat Extra Bold" pitchFamily="34" charset="-120"/>
              </a:rPr>
              <a:t>Giải quyết thiếu hụt IPv4 tạm thời</a:t>
            </a:r>
            <a:endParaRPr lang="en-US" sz="1350" dirty="0"/>
          </a:p>
        </p:txBody>
      </p:sp>
      <p:sp>
        <p:nvSpPr>
          <p:cNvPr id="4" name="Text 2"/>
          <p:cNvSpPr/>
          <p:nvPr/>
        </p:nvSpPr>
        <p:spPr>
          <a:xfrm>
            <a:off x="635556" y="1256228"/>
            <a:ext cx="13359289" cy="406718"/>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NAT là giải pháp "băng bó" quan trọng giúp kéo dài tuổi thọ của IPv4. Nguyên lý: Một router có </a:t>
            </a:r>
            <a:pPr algn="l" indent="0" marL="0">
              <a:lnSpc>
                <a:spcPts val="1600"/>
              </a:lnSpc>
              <a:buNone/>
            </a:pPr>
            <a:r>
              <a:rPr lang="en-US" sz="1000" dirty="0">
                <a:solidFill>
                  <a:srgbClr val="FFD604"/>
                </a:solidFill>
                <a:latin typeface="Montserrat" pitchFamily="34" charset="0"/>
                <a:ea typeface="Montserrat" pitchFamily="34" charset="-122"/>
                <a:cs typeface="Montserrat" pitchFamily="34" charset="-120"/>
              </a:rPr>
              <a:t>một địa chỉ IP công cộng</a:t>
            </a:r>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 (public IP) đại diện cho cả mạng nội bộ sử dụng </a:t>
            </a:r>
            <a:pPr algn="l" indent="0" marL="0">
              <a:lnSpc>
                <a:spcPts val="1600"/>
              </a:lnSpc>
              <a:buNone/>
            </a:pPr>
            <a:r>
              <a:rPr lang="en-US" sz="1000" dirty="0">
                <a:solidFill>
                  <a:srgbClr val="B6CC18"/>
                </a:solidFill>
                <a:latin typeface="Montserrat" pitchFamily="34" charset="0"/>
                <a:ea typeface="Montserrat" pitchFamily="34" charset="-122"/>
                <a:cs typeface="Montserrat" pitchFamily="34" charset="-120"/>
              </a:rPr>
              <a:t>địa chỉ riêng</a:t>
            </a:r>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 (private IP: 10.x.x.x, 172.16.x.x, 192.168.x.x).</a:t>
            </a:r>
            <a:endParaRPr lang="en-US" sz="1000" dirty="0"/>
          </a:p>
        </p:txBody>
      </p:sp>
      <p:sp>
        <p:nvSpPr>
          <p:cNvPr id="5" name="Text 3"/>
          <p:cNvSpPr/>
          <p:nvPr/>
        </p:nvSpPr>
        <p:spPr>
          <a:xfrm>
            <a:off x="635556" y="1932980"/>
            <a:ext cx="1444585" cy="180499"/>
          </a:xfrm>
          <a:prstGeom prst="rect">
            <a:avLst/>
          </a:prstGeom>
          <a:noFill/>
          <a:ln/>
        </p:spPr>
        <p:txBody>
          <a:bodyPr wrap="none" lIns="0" tIns="0" rIns="0" bIns="0" rtlCol="0" anchor="t"/>
          <a:lstStyle/>
          <a:p>
            <a:pPr algn="l" indent="0" marL="0">
              <a:lnSpc>
                <a:spcPts val="1400"/>
              </a:lnSpc>
              <a:buNone/>
            </a:pPr>
            <a:r>
              <a:rPr lang="en-US" sz="1100" b="1" dirty="0">
                <a:solidFill>
                  <a:srgbClr val="1870CC"/>
                </a:solidFill>
                <a:latin typeface="Montserrat Extra Bold" pitchFamily="34" charset="0"/>
                <a:ea typeface="Montserrat Extra Bold" pitchFamily="34" charset="-122"/>
                <a:cs typeface="Montserrat Extra Bold" pitchFamily="34" charset="-120"/>
              </a:rPr>
              <a:t>Cơ chế hoạt động</a:t>
            </a:r>
            <a:endParaRPr lang="en-US" sz="1100" dirty="0"/>
          </a:p>
        </p:txBody>
      </p:sp>
      <p:sp>
        <p:nvSpPr>
          <p:cNvPr id="6" name="Text 4"/>
          <p:cNvSpPr/>
          <p:nvPr/>
        </p:nvSpPr>
        <p:spPr>
          <a:xfrm>
            <a:off x="635556" y="2240518"/>
            <a:ext cx="7891463" cy="610076"/>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Router NAT duy trì một </a:t>
            </a:r>
            <a:pPr algn="l" indent="0" marL="0">
              <a:lnSpc>
                <a:spcPts val="1600"/>
              </a:lnSpc>
              <a:buNone/>
            </a:pPr>
            <a:r>
              <a:rPr lang="en-US" sz="1000" b="1" dirty="0">
                <a:solidFill>
                  <a:srgbClr val="000000"/>
                </a:solidFill>
                <a:latin typeface="Montserrat" pitchFamily="34" charset="0"/>
                <a:ea typeface="Montserrat" pitchFamily="34" charset="-122"/>
                <a:cs typeface="Montserrat" pitchFamily="34" charset="-120"/>
              </a:rPr>
              <a:t>bảng NAT</a:t>
            </a:r>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 ánh xạ giữa (IP nội bộ, Port) và (IP công cộng, Port). Khi gói tin đi ra ngoài, router thay địa chỉ nguồn riêng bằng địa chỉ công cộng và số port mới. Khi gói tin trả về, router dựa vào bảng NAT để chuyển đúng đến máy nội bộ ban đầu.</a:t>
            </a:r>
            <a:endParaRPr lang="en-US" sz="1000" dirty="0"/>
          </a:p>
        </p:txBody>
      </p:sp>
      <p:sp>
        <p:nvSpPr>
          <p:cNvPr id="7" name="Text 5"/>
          <p:cNvSpPr/>
          <p:nvPr/>
        </p:nvSpPr>
        <p:spPr>
          <a:xfrm>
            <a:off x="635556" y="2977634"/>
            <a:ext cx="1444585" cy="180499"/>
          </a:xfrm>
          <a:prstGeom prst="rect">
            <a:avLst/>
          </a:prstGeom>
          <a:noFill/>
          <a:ln/>
        </p:spPr>
        <p:txBody>
          <a:bodyPr wrap="none" lIns="0" tIns="0" rIns="0" bIns="0" rtlCol="0" anchor="t"/>
          <a:lstStyle/>
          <a:p>
            <a:pPr algn="l" indent="0" marL="0">
              <a:lnSpc>
                <a:spcPts val="1400"/>
              </a:lnSpc>
              <a:buNone/>
            </a:pPr>
            <a:r>
              <a:rPr lang="en-US" sz="1100" b="1" dirty="0">
                <a:solidFill>
                  <a:srgbClr val="1870CC"/>
                </a:solidFill>
                <a:latin typeface="Montserrat Extra Bold" pitchFamily="34" charset="0"/>
                <a:ea typeface="Montserrat Extra Bold" pitchFamily="34" charset="-122"/>
                <a:cs typeface="Montserrat Extra Bold" pitchFamily="34" charset="-120"/>
              </a:rPr>
              <a:t>Ví dụ</a:t>
            </a:r>
            <a:endParaRPr lang="en-US" sz="1100" dirty="0"/>
          </a:p>
        </p:txBody>
      </p:sp>
      <p:sp>
        <p:nvSpPr>
          <p:cNvPr id="8" name="Text 6"/>
          <p:cNvSpPr/>
          <p:nvPr/>
        </p:nvSpPr>
        <p:spPr>
          <a:xfrm>
            <a:off x="635556" y="3285173"/>
            <a:ext cx="7891463"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Máy A (192.168.1.10:3345) gửi đến Web server</a:t>
            </a:r>
            <a:endParaRPr lang="en-US" sz="1000" dirty="0"/>
          </a:p>
        </p:txBody>
      </p:sp>
      <p:sp>
        <p:nvSpPr>
          <p:cNvPr id="9" name="Text 7"/>
          <p:cNvSpPr/>
          <p:nvPr/>
        </p:nvSpPr>
        <p:spPr>
          <a:xfrm>
            <a:off x="635556" y="3532942"/>
            <a:ext cx="7891463"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NAT router đổi thành (138.76.29.7:5001)</a:t>
            </a:r>
            <a:endParaRPr lang="en-US" sz="1000" dirty="0"/>
          </a:p>
        </p:txBody>
      </p:sp>
      <p:sp>
        <p:nvSpPr>
          <p:cNvPr id="10" name="Text 8"/>
          <p:cNvSpPr/>
          <p:nvPr/>
        </p:nvSpPr>
        <p:spPr>
          <a:xfrm>
            <a:off x="635556" y="3780711"/>
            <a:ext cx="7891463"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Web server trả về (138.76.29.7:5001)</a:t>
            </a:r>
            <a:endParaRPr lang="en-US" sz="1000" dirty="0"/>
          </a:p>
        </p:txBody>
      </p:sp>
      <p:sp>
        <p:nvSpPr>
          <p:cNvPr id="11" name="Text 9"/>
          <p:cNvSpPr/>
          <p:nvPr/>
        </p:nvSpPr>
        <p:spPr>
          <a:xfrm>
            <a:off x="635556" y="4028480"/>
            <a:ext cx="7891463"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NAT router tra bảng, chuyển về (192.168.1.10:3345)</a:t>
            </a:r>
            <a:endParaRPr lang="en-US" sz="1000" dirty="0"/>
          </a:p>
        </p:txBody>
      </p:sp>
      <p:sp>
        <p:nvSpPr>
          <p:cNvPr id="12" name="Text 10"/>
          <p:cNvSpPr/>
          <p:nvPr/>
        </p:nvSpPr>
        <p:spPr>
          <a:xfrm>
            <a:off x="10641687" y="2774990"/>
            <a:ext cx="1563529" cy="317778"/>
          </a:xfrm>
          <a:prstGeom prst="rect">
            <a:avLst/>
          </a:prstGeom>
          <a:noFill/>
          <a:ln/>
        </p:spPr>
        <p:txBody>
          <a:bodyPr wrap="none" lIns="0" tIns="0" rIns="0" bIns="0" rtlCol="0" anchor="t"/>
          <a:lstStyle/>
          <a:p>
            <a:pPr algn="ctr" indent="0" marL="0">
              <a:lnSpc>
                <a:spcPts val="2500"/>
              </a:lnSpc>
              <a:buNone/>
            </a:pPr>
            <a:r>
              <a:rPr lang="en-US" sz="2500" b="1" dirty="0">
                <a:solidFill>
                  <a:srgbClr val="000000"/>
                </a:solidFill>
                <a:latin typeface="Montserrat Extra Bold" pitchFamily="34" charset="0"/>
                <a:ea typeface="Montserrat Extra Bold" pitchFamily="34" charset="-122"/>
                <a:cs typeface="Montserrat Extra Bold" pitchFamily="34" charset="-120"/>
              </a:rPr>
              <a:t>1/65000</a:t>
            </a:r>
            <a:endParaRPr lang="en-US" sz="2500" dirty="0"/>
          </a:p>
        </p:txBody>
      </p:sp>
      <p:pic>
        <p:nvPicPr>
          <p:cNvPr id="13" name="Image 0" descr="preencoded.png">    </p:cNvPr>
          <p:cNvPicPr>
            <a:picLocks noChangeAspect="1"/>
          </p:cNvPicPr>
          <p:nvPr/>
        </p:nvPicPr>
        <p:blipFill>
          <a:blip r:embed="rId1"/>
          <a:stretch>
            <a:fillRect/>
          </a:stretch>
        </p:blipFill>
        <p:spPr>
          <a:xfrm>
            <a:off x="10470118" y="1980605"/>
            <a:ext cx="1906786" cy="1906786"/>
          </a:xfrm>
          <a:prstGeom prst="rect">
            <a:avLst/>
          </a:prstGeom>
        </p:spPr>
      </p:pic>
      <p:sp>
        <p:nvSpPr>
          <p:cNvPr id="14" name="Text 11"/>
          <p:cNvSpPr/>
          <p:nvPr/>
        </p:nvSpPr>
        <p:spPr>
          <a:xfrm>
            <a:off x="10701218" y="4046101"/>
            <a:ext cx="1444585" cy="180499"/>
          </a:xfrm>
          <a:prstGeom prst="rect">
            <a:avLst/>
          </a:prstGeom>
          <a:noFill/>
          <a:ln/>
        </p:spPr>
        <p:txBody>
          <a:bodyPr wrap="none" lIns="0" tIns="0" rIns="0" bIns="0" rtlCol="0" anchor="t"/>
          <a:lstStyle/>
          <a:p>
            <a:pPr algn="ctr" indent="0" marL="0">
              <a:lnSpc>
                <a:spcPts val="1400"/>
              </a:lnSpc>
              <a:buNone/>
            </a:pPr>
            <a:r>
              <a:rPr lang="en-US" sz="1100" b="1" dirty="0">
                <a:solidFill>
                  <a:srgbClr val="000000"/>
                </a:solidFill>
                <a:latin typeface="Montserrat Extra Bold" pitchFamily="34" charset="0"/>
                <a:ea typeface="Montserrat Extra Bold" pitchFamily="34" charset="-122"/>
                <a:cs typeface="Montserrat Extra Bold" pitchFamily="34" charset="-120"/>
              </a:rPr>
              <a:t>Tỷ lệ tiết kiệm</a:t>
            </a:r>
            <a:endParaRPr lang="en-US" sz="1100" dirty="0"/>
          </a:p>
        </p:txBody>
      </p:sp>
      <p:sp>
        <p:nvSpPr>
          <p:cNvPr id="15" name="Text 12"/>
          <p:cNvSpPr/>
          <p:nvPr/>
        </p:nvSpPr>
        <p:spPr>
          <a:xfrm>
            <a:off x="8844677" y="4353639"/>
            <a:ext cx="5157668" cy="203359"/>
          </a:xfrm>
          <a:prstGeom prst="rect">
            <a:avLst/>
          </a:prstGeom>
          <a:noFill/>
          <a:ln/>
        </p:spPr>
        <p:txBody>
          <a:bodyPr wrap="none" lIns="0" tIns="0" rIns="0" bIns="0" rtlCol="0" anchor="t"/>
          <a:lstStyle/>
          <a:p>
            <a:pPr algn="ctr"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1 IP công cộng phục vụ hàng nghìn thiết bị nội bộ</a:t>
            </a:r>
            <a:endParaRPr lang="en-US" sz="1000" dirty="0"/>
          </a:p>
        </p:txBody>
      </p:sp>
      <p:pic>
        <p:nvPicPr>
          <p:cNvPr id="16" name="Image 1" descr="preencoded.png">    </p:cNvPr>
          <p:cNvPicPr>
            <a:picLocks noChangeAspect="1"/>
          </p:cNvPicPr>
          <p:nvPr/>
        </p:nvPicPr>
        <p:blipFill>
          <a:blip r:embed="rId2"/>
          <a:stretch>
            <a:fillRect/>
          </a:stretch>
        </p:blipFill>
        <p:spPr>
          <a:xfrm>
            <a:off x="8844677" y="4699992"/>
            <a:ext cx="4126111" cy="4126111"/>
          </a:xfrm>
          <a:prstGeom prst="rect">
            <a:avLst/>
          </a:prstGeom>
        </p:spPr>
      </p:pic>
      <p:sp>
        <p:nvSpPr>
          <p:cNvPr id="17" name="Shape 13"/>
          <p:cNvSpPr/>
          <p:nvPr/>
        </p:nvSpPr>
        <p:spPr>
          <a:xfrm>
            <a:off x="635556" y="9112091"/>
            <a:ext cx="6616065" cy="1720453"/>
          </a:xfrm>
          <a:prstGeom prst="roundRect">
            <a:avLst>
              <a:gd name="adj" fmla="val 3103"/>
            </a:avLst>
          </a:prstGeom>
          <a:solidFill>
            <a:srgbClr val="FFFFFF"/>
          </a:solidFill>
          <a:ln w="7620">
            <a:solidFill>
              <a:srgbClr val="D1DCFA"/>
            </a:solidFill>
            <a:prstDash val="solid"/>
          </a:ln>
        </p:spPr>
      </p:sp>
      <p:sp>
        <p:nvSpPr>
          <p:cNvPr id="18" name="Text 14"/>
          <p:cNvSpPr/>
          <p:nvPr/>
        </p:nvSpPr>
        <p:spPr>
          <a:xfrm>
            <a:off x="770215" y="9246751"/>
            <a:ext cx="1444585" cy="180499"/>
          </a:xfrm>
          <a:prstGeom prst="rect">
            <a:avLst/>
          </a:prstGeom>
          <a:noFill/>
          <a:ln/>
        </p:spPr>
        <p:txBody>
          <a:bodyPr wrap="none" lIns="0" tIns="0" rIns="0" bIns="0" rtlCol="0" anchor="t"/>
          <a:lstStyle/>
          <a:p>
            <a:pPr algn="l" indent="0" marL="0">
              <a:lnSpc>
                <a:spcPts val="1400"/>
              </a:lnSpc>
              <a:buNone/>
            </a:pPr>
            <a:r>
              <a:rPr lang="en-US" sz="1100" b="1" dirty="0">
                <a:solidFill>
                  <a:srgbClr val="000000"/>
                </a:solidFill>
                <a:latin typeface="Montserrat Extra Bold" pitchFamily="34" charset="0"/>
                <a:ea typeface="Montserrat Extra Bold" pitchFamily="34" charset="-122"/>
                <a:cs typeface="Montserrat Extra Bold" pitchFamily="34" charset="-120"/>
              </a:rPr>
              <a:t>Lợi ích</a:t>
            </a:r>
            <a:endParaRPr lang="en-US" sz="1100" dirty="0"/>
          </a:p>
        </p:txBody>
      </p:sp>
      <p:sp>
        <p:nvSpPr>
          <p:cNvPr id="19" name="Text 15"/>
          <p:cNvSpPr/>
          <p:nvPr/>
        </p:nvSpPr>
        <p:spPr>
          <a:xfrm>
            <a:off x="770215" y="9503450"/>
            <a:ext cx="6346746"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Tiết kiệm IP công cộng đáng kể</a:t>
            </a:r>
            <a:endParaRPr lang="en-US" sz="1000" dirty="0"/>
          </a:p>
        </p:txBody>
      </p:sp>
      <p:sp>
        <p:nvSpPr>
          <p:cNvPr id="20" name="Text 16"/>
          <p:cNvSpPr/>
          <p:nvPr/>
        </p:nvSpPr>
        <p:spPr>
          <a:xfrm>
            <a:off x="770215" y="9751219"/>
            <a:ext cx="6346746"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Tăng cường bảo mật (che giấu cấu trúc mạng nội bộ)</a:t>
            </a:r>
            <a:endParaRPr lang="en-US" sz="1000" dirty="0"/>
          </a:p>
        </p:txBody>
      </p:sp>
      <p:sp>
        <p:nvSpPr>
          <p:cNvPr id="21" name="Text 17"/>
          <p:cNvSpPr/>
          <p:nvPr/>
        </p:nvSpPr>
        <p:spPr>
          <a:xfrm>
            <a:off x="770215" y="9998988"/>
            <a:ext cx="6346746"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Cho phép thay đổi địa chỉ nội bộ mà không ảnh hưởng bên ngoài</a:t>
            </a:r>
            <a:endParaRPr lang="en-US" sz="1000" dirty="0"/>
          </a:p>
        </p:txBody>
      </p:sp>
      <p:sp>
        <p:nvSpPr>
          <p:cNvPr id="22" name="Text 18"/>
          <p:cNvSpPr/>
          <p:nvPr/>
        </p:nvSpPr>
        <p:spPr>
          <a:xfrm>
            <a:off x="770215" y="10246757"/>
            <a:ext cx="6346746"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Cho phép thay đổi ISP mà không cần đánh số lại mạng nội bộ</a:t>
            </a:r>
            <a:endParaRPr lang="en-US" sz="1000" dirty="0"/>
          </a:p>
        </p:txBody>
      </p:sp>
      <p:sp>
        <p:nvSpPr>
          <p:cNvPr id="23" name="Shape 19"/>
          <p:cNvSpPr/>
          <p:nvPr/>
        </p:nvSpPr>
        <p:spPr>
          <a:xfrm>
            <a:off x="7378660" y="9112091"/>
            <a:ext cx="6616184" cy="1720453"/>
          </a:xfrm>
          <a:prstGeom prst="roundRect">
            <a:avLst>
              <a:gd name="adj" fmla="val 3103"/>
            </a:avLst>
          </a:prstGeom>
          <a:solidFill>
            <a:srgbClr val="FFFFFF"/>
          </a:solidFill>
          <a:ln w="7620">
            <a:solidFill>
              <a:srgbClr val="D1DCFA"/>
            </a:solidFill>
            <a:prstDash val="solid"/>
          </a:ln>
        </p:spPr>
      </p:sp>
      <p:sp>
        <p:nvSpPr>
          <p:cNvPr id="24" name="Text 20"/>
          <p:cNvSpPr/>
          <p:nvPr/>
        </p:nvSpPr>
        <p:spPr>
          <a:xfrm>
            <a:off x="7513320" y="9246751"/>
            <a:ext cx="1444585" cy="180499"/>
          </a:xfrm>
          <a:prstGeom prst="rect">
            <a:avLst/>
          </a:prstGeom>
          <a:noFill/>
          <a:ln/>
        </p:spPr>
        <p:txBody>
          <a:bodyPr wrap="none" lIns="0" tIns="0" rIns="0" bIns="0" rtlCol="0" anchor="t"/>
          <a:lstStyle/>
          <a:p>
            <a:pPr algn="l" indent="0" marL="0">
              <a:lnSpc>
                <a:spcPts val="1400"/>
              </a:lnSpc>
              <a:buNone/>
            </a:pPr>
            <a:r>
              <a:rPr lang="en-US" sz="1100" b="1" dirty="0">
                <a:solidFill>
                  <a:srgbClr val="000000"/>
                </a:solidFill>
                <a:latin typeface="Montserrat Extra Bold" pitchFamily="34" charset="0"/>
                <a:ea typeface="Montserrat Extra Bold" pitchFamily="34" charset="-122"/>
                <a:cs typeface="Montserrat Extra Bold" pitchFamily="34" charset="-120"/>
              </a:rPr>
              <a:t>Hạn chế</a:t>
            </a:r>
            <a:endParaRPr lang="en-US" sz="1100" dirty="0"/>
          </a:p>
        </p:txBody>
      </p:sp>
      <p:sp>
        <p:nvSpPr>
          <p:cNvPr id="25" name="Text 21"/>
          <p:cNvSpPr/>
          <p:nvPr/>
        </p:nvSpPr>
        <p:spPr>
          <a:xfrm>
            <a:off x="7513320" y="9503450"/>
            <a:ext cx="6346865"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Vi phạm nguyên tắc đầu cuối-đầu cuối (end-to-end principle)</a:t>
            </a:r>
            <a:endParaRPr lang="en-US" sz="1000" dirty="0"/>
          </a:p>
        </p:txBody>
      </p:sp>
      <p:sp>
        <p:nvSpPr>
          <p:cNvPr id="26" name="Text 22"/>
          <p:cNvSpPr/>
          <p:nvPr/>
        </p:nvSpPr>
        <p:spPr>
          <a:xfrm>
            <a:off x="7513320" y="9751219"/>
            <a:ext cx="6346865"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Khó khăn cho ứng dụng P2P và VoIP</a:t>
            </a:r>
            <a:endParaRPr lang="en-US" sz="1000" dirty="0"/>
          </a:p>
        </p:txBody>
      </p:sp>
      <p:sp>
        <p:nvSpPr>
          <p:cNvPr id="27" name="Text 23"/>
          <p:cNvSpPr/>
          <p:nvPr/>
        </p:nvSpPr>
        <p:spPr>
          <a:xfrm>
            <a:off x="7513320" y="9998988"/>
            <a:ext cx="6346865"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Làm phức tạp một số giao thức (FTP, SIP)</a:t>
            </a:r>
            <a:endParaRPr lang="en-US" sz="1000" dirty="0"/>
          </a:p>
        </p:txBody>
      </p:sp>
      <p:sp>
        <p:nvSpPr>
          <p:cNvPr id="28" name="Text 24"/>
          <p:cNvSpPr/>
          <p:nvPr/>
        </p:nvSpPr>
        <p:spPr>
          <a:xfrm>
            <a:off x="7513320" y="10246757"/>
            <a:ext cx="6346865"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Router phải theo dõi và sửa đổi mỗi kết nối (overhead)</a:t>
            </a:r>
            <a:endParaRPr lang="en-US" sz="1000" dirty="0"/>
          </a:p>
        </p:txBody>
      </p:sp>
      <p:sp>
        <p:nvSpPr>
          <p:cNvPr id="29" name="Text 25"/>
          <p:cNvSpPr/>
          <p:nvPr/>
        </p:nvSpPr>
        <p:spPr>
          <a:xfrm>
            <a:off x="7513320" y="10494526"/>
            <a:ext cx="6346865" cy="203359"/>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Montserrat" pitchFamily="34" charset="0"/>
                <a:ea typeface="Montserrat" pitchFamily="34" charset="-122"/>
                <a:cs typeface="Montserrat" pitchFamily="34" charset="-120"/>
              </a:rPr>
              <a:t>Chỉ là giải pháp tạm thời, không thay thế được IPv6</a:t>
            </a:r>
            <a:endParaRPr lang="en-US" sz="1000" dirty="0"/>
          </a:p>
        </p:txBody>
      </p:sp>
      <p:sp>
        <p:nvSpPr>
          <p:cNvPr id="30" name="Text 26"/>
          <p:cNvSpPr/>
          <p:nvPr/>
        </p:nvSpPr>
        <p:spPr>
          <a:xfrm>
            <a:off x="635556" y="10975538"/>
            <a:ext cx="13359289" cy="203359"/>
          </a:xfrm>
          <a:prstGeom prst="rect">
            <a:avLst/>
          </a:prstGeom>
          <a:noFill/>
          <a:ln/>
        </p:spPr>
        <p:txBody>
          <a:bodyPr wrap="none" lIns="0" tIns="0" rIns="0" bIns="0" rtlCol="0" anchor="t"/>
          <a:lstStyle/>
          <a:p>
            <a:pPr algn="l" indent="0" marL="0">
              <a:lnSpc>
                <a:spcPts val="1600"/>
              </a:lnSpc>
              <a:buNone/>
            </a:pPr>
            <a:r>
              <a:rPr lang="en-US" sz="1000" dirty="0">
                <a:solidFill>
                  <a:srgbClr val="000000"/>
                </a:solidFill>
                <a:latin typeface="Montserrat" pitchFamily="34" charset="0"/>
                <a:ea typeface="Montserrat" pitchFamily="34" charset="-122"/>
                <a:cs typeface="Montserrat" pitchFamily="34" charset="-120"/>
              </a:rPr>
              <a:t>Mặc dù có nhiều hạn chế, NAT đã trở thành một phần không thể thiếu của Internet hiện đại, có mặt ở hầu hết các router gia đình và doanh nghiệp.</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35794" y="437078"/>
            <a:ext cx="5367695" cy="451485"/>
          </a:xfrm>
          <a:prstGeom prst="rect">
            <a:avLst/>
          </a:prstGeom>
          <a:noFill/>
          <a:ln/>
        </p:spPr>
        <p:txBody>
          <a:bodyPr wrap="none" lIns="0" tIns="0" rIns="0" bIns="0" rtlCol="0" anchor="t"/>
          <a:lstStyle/>
          <a:p>
            <a:pPr algn="l" indent="0" marL="0">
              <a:lnSpc>
                <a:spcPts val="3550"/>
              </a:lnSpc>
              <a:buNone/>
            </a:pPr>
            <a:r>
              <a:rPr lang="en-US" sz="2800" b="1" dirty="0">
                <a:solidFill>
                  <a:srgbClr val="1870CC"/>
                </a:solidFill>
                <a:latin typeface="Montserrat Extra Bold" pitchFamily="34" charset="0"/>
                <a:ea typeface="Montserrat Extra Bold" pitchFamily="34" charset="-122"/>
                <a:cs typeface="Montserrat Extra Bold" pitchFamily="34" charset="-120"/>
              </a:rPr>
              <a:t>Mô hình Dịch vụ Tầng Mạng</a:t>
            </a:r>
            <a:endParaRPr lang="en-US" sz="2800" dirty="0"/>
          </a:p>
        </p:txBody>
      </p:sp>
      <p:sp>
        <p:nvSpPr>
          <p:cNvPr id="3" name="Text 1"/>
          <p:cNvSpPr/>
          <p:nvPr/>
        </p:nvSpPr>
        <p:spPr>
          <a:xfrm>
            <a:off x="635794" y="1206460"/>
            <a:ext cx="13358813" cy="254318"/>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Tầng mạng có thể hoạt động theo hai triết lý kiến trúc khác biệt căn bản, mỗi cách tiếp cận có ưu điểm và ứng dụng riêng trong thực tế.</a:t>
            </a:r>
            <a:endParaRPr lang="en-US" sz="1250" dirty="0"/>
          </a:p>
        </p:txBody>
      </p:sp>
      <p:sp>
        <p:nvSpPr>
          <p:cNvPr id="4" name="Text 2"/>
          <p:cNvSpPr/>
          <p:nvPr/>
        </p:nvSpPr>
        <p:spPr>
          <a:xfrm>
            <a:off x="635794" y="1798439"/>
            <a:ext cx="3768804" cy="270986"/>
          </a:xfrm>
          <a:prstGeom prst="rect">
            <a:avLst/>
          </a:prstGeom>
          <a:noFill/>
          <a:ln/>
        </p:spPr>
        <p:txBody>
          <a:bodyPr wrap="none" lIns="0" tIns="0" rIns="0" bIns="0" rtlCol="0" anchor="t"/>
          <a:lstStyle/>
          <a:p>
            <a:pPr algn="l" indent="0" marL="0">
              <a:lnSpc>
                <a:spcPts val="2100"/>
              </a:lnSpc>
              <a:buNone/>
            </a:pPr>
            <a:r>
              <a:rPr lang="en-US" sz="1700" b="1" dirty="0">
                <a:solidFill>
                  <a:srgbClr val="1870CC"/>
                </a:solidFill>
                <a:latin typeface="Montserrat Extra Bold" pitchFamily="34" charset="0"/>
                <a:ea typeface="Montserrat Extra Bold" pitchFamily="34" charset="-122"/>
                <a:cs typeface="Montserrat Extra Bold" pitchFamily="34" charset="-120"/>
              </a:rPr>
              <a:t>Chuyển mạch ảo (Virtual Circuit)</a:t>
            </a:r>
            <a:endParaRPr lang="en-US" sz="1700" dirty="0"/>
          </a:p>
        </p:txBody>
      </p:sp>
      <p:pic>
        <p:nvPicPr>
          <p:cNvPr id="5" name="Image 0" descr="preencoded.png">    </p:cNvPr>
          <p:cNvPicPr>
            <a:picLocks noChangeAspect="1"/>
          </p:cNvPicPr>
          <p:nvPr/>
        </p:nvPicPr>
        <p:blipFill>
          <a:blip r:embed="rId1"/>
          <a:stretch>
            <a:fillRect/>
          </a:stretch>
        </p:blipFill>
        <p:spPr>
          <a:xfrm>
            <a:off x="635794" y="2248138"/>
            <a:ext cx="6485573" cy="6485573"/>
          </a:xfrm>
          <a:prstGeom prst="rect">
            <a:avLst/>
          </a:prstGeom>
        </p:spPr>
      </p:pic>
      <p:sp>
        <p:nvSpPr>
          <p:cNvPr id="6" name="Text 3"/>
          <p:cNvSpPr/>
          <p:nvPr/>
        </p:nvSpPr>
        <p:spPr>
          <a:xfrm>
            <a:off x="635794" y="8912423"/>
            <a:ext cx="6485573" cy="1017270"/>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Mô hình này hoạt động tương tự như hệ thống điện thoại truyền thống. Trước khi truyền dữ liệu, cần thiết lập một đường truyền ảo giữa nguồn và đích. Quá trình gồm ba giai đoạn rõ ràng: </a:t>
            </a:r>
            <a:pPr algn="l" indent="0" marL="0">
              <a:lnSpc>
                <a:spcPts val="2000"/>
              </a:lnSpc>
              <a:buNone/>
            </a:pPr>
            <a:r>
              <a:rPr lang="en-US" sz="1250" b="1" dirty="0">
                <a:solidFill>
                  <a:srgbClr val="000000"/>
                </a:solidFill>
                <a:latin typeface="Montserrat" pitchFamily="34" charset="0"/>
                <a:ea typeface="Montserrat" pitchFamily="34" charset="-122"/>
                <a:cs typeface="Montserrat" pitchFamily="34" charset="-120"/>
              </a:rPr>
              <a:t>thiết lập</a:t>
            </a:r>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 kết nối, </a:t>
            </a:r>
            <a:pPr algn="l" indent="0" marL="0">
              <a:lnSpc>
                <a:spcPts val="2000"/>
              </a:lnSpc>
              <a:buNone/>
            </a:pPr>
            <a:r>
              <a:rPr lang="en-US" sz="1250" b="1" dirty="0">
                <a:solidFill>
                  <a:srgbClr val="000000"/>
                </a:solidFill>
                <a:latin typeface="Montserrat" pitchFamily="34" charset="0"/>
                <a:ea typeface="Montserrat" pitchFamily="34" charset="-122"/>
                <a:cs typeface="Montserrat" pitchFamily="34" charset="-120"/>
              </a:rPr>
              <a:t>truyền tin</a:t>
            </a:r>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 theo đường đã định, và </a:t>
            </a:r>
            <a:pPr algn="l" indent="0" marL="0">
              <a:lnSpc>
                <a:spcPts val="2000"/>
              </a:lnSpc>
              <a:buNone/>
            </a:pPr>
            <a:r>
              <a:rPr lang="en-US" sz="1250" b="1" dirty="0">
                <a:solidFill>
                  <a:srgbClr val="000000"/>
                </a:solidFill>
                <a:latin typeface="Montserrat" pitchFamily="34" charset="0"/>
                <a:ea typeface="Montserrat" pitchFamily="34" charset="-122"/>
                <a:cs typeface="Montserrat" pitchFamily="34" charset="-120"/>
              </a:rPr>
              <a:t>hủy bỏ</a:t>
            </a:r>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 kết nối sau khi hoàn tất.</a:t>
            </a:r>
            <a:endParaRPr lang="en-US" sz="1250" dirty="0"/>
          </a:p>
        </p:txBody>
      </p:sp>
      <p:sp>
        <p:nvSpPr>
          <p:cNvPr id="7" name="Text 4"/>
          <p:cNvSpPr/>
          <p:nvPr/>
        </p:nvSpPr>
        <p:spPr>
          <a:xfrm>
            <a:off x="635794" y="10072688"/>
            <a:ext cx="6485573" cy="76295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Tất cả các gói tin trong một phiên truyền thông đều đi theo cùng một đường dẫn cố định, đảm bảo thứ tự và có thể dự đoán được hiệu năng. Công nghệ </a:t>
            </a:r>
            <a:pPr algn="l" indent="0" marL="0">
              <a:lnSpc>
                <a:spcPts val="2000"/>
              </a:lnSpc>
              <a:buNone/>
            </a:pPr>
            <a:r>
              <a:rPr lang="en-US" sz="1250" dirty="0">
                <a:solidFill>
                  <a:srgbClr val="B6CC18"/>
                </a:solidFill>
                <a:latin typeface="Montserrat" pitchFamily="34" charset="0"/>
                <a:ea typeface="Montserrat" pitchFamily="34" charset="-122"/>
                <a:cs typeface="Montserrat" pitchFamily="34" charset="-120"/>
              </a:rPr>
              <a:t>ATM (Asynchronous Transfer Mode)</a:t>
            </a:r>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 là ví dụ điển hình của mô hình này.</a:t>
            </a:r>
            <a:endParaRPr lang="en-US" sz="1250" dirty="0"/>
          </a:p>
        </p:txBody>
      </p:sp>
      <p:sp>
        <p:nvSpPr>
          <p:cNvPr id="8" name="Text 5"/>
          <p:cNvSpPr/>
          <p:nvPr/>
        </p:nvSpPr>
        <p:spPr>
          <a:xfrm>
            <a:off x="7516654" y="1798439"/>
            <a:ext cx="4450794" cy="270986"/>
          </a:xfrm>
          <a:prstGeom prst="rect">
            <a:avLst/>
          </a:prstGeom>
          <a:noFill/>
          <a:ln/>
        </p:spPr>
        <p:txBody>
          <a:bodyPr wrap="none" lIns="0" tIns="0" rIns="0" bIns="0" rtlCol="0" anchor="t"/>
          <a:lstStyle/>
          <a:p>
            <a:pPr algn="l" indent="0" marL="0">
              <a:lnSpc>
                <a:spcPts val="2100"/>
              </a:lnSpc>
              <a:buNone/>
            </a:pPr>
            <a:r>
              <a:rPr lang="en-US" sz="1700" b="1" dirty="0">
                <a:solidFill>
                  <a:srgbClr val="1870CC"/>
                </a:solidFill>
                <a:latin typeface="Montserrat Extra Bold" pitchFamily="34" charset="0"/>
                <a:ea typeface="Montserrat Extra Bold" pitchFamily="34" charset="-122"/>
                <a:cs typeface="Montserrat Extra Bold" pitchFamily="34" charset="-120"/>
              </a:rPr>
              <a:t>Chuyển mạch gói (Datagram Network)</a:t>
            </a:r>
            <a:endParaRPr lang="en-US" sz="1700" dirty="0"/>
          </a:p>
        </p:txBody>
      </p:sp>
      <p:pic>
        <p:nvPicPr>
          <p:cNvPr id="9" name="Image 1" descr="preencoded.png">    </p:cNvPr>
          <p:cNvPicPr>
            <a:picLocks noChangeAspect="1"/>
          </p:cNvPicPr>
          <p:nvPr/>
        </p:nvPicPr>
        <p:blipFill>
          <a:blip r:embed="rId2"/>
          <a:stretch>
            <a:fillRect/>
          </a:stretch>
        </p:blipFill>
        <p:spPr>
          <a:xfrm>
            <a:off x="7516654" y="2248138"/>
            <a:ext cx="6485573" cy="6485573"/>
          </a:xfrm>
          <a:prstGeom prst="rect">
            <a:avLst/>
          </a:prstGeom>
        </p:spPr>
      </p:pic>
      <p:sp>
        <p:nvSpPr>
          <p:cNvPr id="10" name="Text 6"/>
          <p:cNvSpPr/>
          <p:nvPr/>
        </p:nvSpPr>
        <p:spPr>
          <a:xfrm>
            <a:off x="7516654" y="8912423"/>
            <a:ext cx="6485573" cy="76295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Mô hình này hoạt động giống như dịch vụ bưu chính - mỗi gói tin được xử lý độc lập như một "bưu kiện" riêng biệt. Không cần thiết lập kết nối trước, giảm độ trễ khởi tạo và tăng tính linh hoạt.</a:t>
            </a:r>
            <a:endParaRPr lang="en-US" sz="1250" dirty="0"/>
          </a:p>
        </p:txBody>
      </p:sp>
      <p:sp>
        <p:nvSpPr>
          <p:cNvPr id="11" name="Text 7"/>
          <p:cNvSpPr/>
          <p:nvPr/>
        </p:nvSpPr>
        <p:spPr>
          <a:xfrm>
            <a:off x="7516654" y="9818370"/>
            <a:ext cx="6485573" cy="76295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Mỗi gói tin được định tuyến độc lập dựa trên địa chỉ đích, có thể đi theo các đường khác nhau tùy thuộc vào tình trạng mạng tại thời điểm đó. </a:t>
            </a:r>
            <a:pPr algn="l" indent="0" marL="0">
              <a:lnSpc>
                <a:spcPts val="2000"/>
              </a:lnSpc>
              <a:buNone/>
            </a:pPr>
            <a:r>
              <a:rPr lang="en-US" sz="1250" dirty="0">
                <a:solidFill>
                  <a:srgbClr val="FFD604"/>
                </a:solidFill>
                <a:latin typeface="Montserrat" pitchFamily="34" charset="0"/>
                <a:ea typeface="Montserrat" pitchFamily="34" charset="-122"/>
                <a:cs typeface="Montserrat" pitchFamily="34" charset="-120"/>
              </a:rPr>
              <a:t>Internet</a:t>
            </a:r>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 sử dụng mô hình này, mang lại sự đơn giản và khả năng chịu lỗi cao.</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506736"/>
            <a:ext cx="6356628" cy="613529"/>
          </a:xfrm>
          <a:prstGeom prst="rect">
            <a:avLst/>
          </a:prstGeom>
          <a:noFill/>
          <a:ln/>
        </p:spPr>
        <p:txBody>
          <a:bodyPr wrap="none" lIns="0" tIns="0" rIns="0" bIns="0" rtlCol="0" anchor="t"/>
          <a:lstStyle/>
          <a:p>
            <a:pPr algn="l" indent="0" marL="0">
              <a:lnSpc>
                <a:spcPts val="4800"/>
              </a:lnSpc>
              <a:buNone/>
            </a:pPr>
            <a:r>
              <a:rPr lang="en-US" sz="3850" b="1" dirty="0">
                <a:solidFill>
                  <a:srgbClr val="1870CC"/>
                </a:solidFill>
                <a:latin typeface="Montserrat Extra Bold" pitchFamily="34" charset="0"/>
                <a:ea typeface="Montserrat Extra Bold" pitchFamily="34" charset="-122"/>
                <a:cs typeface="Montserrat Extra Bold" pitchFamily="34" charset="-120"/>
              </a:rPr>
              <a:t>So sánh Internet và ATM</a:t>
            </a:r>
            <a:endParaRPr lang="en-US" sz="3850" dirty="0"/>
          </a:p>
        </p:txBody>
      </p:sp>
      <p:sp>
        <p:nvSpPr>
          <p:cNvPr id="3" name="Text 1"/>
          <p:cNvSpPr/>
          <p:nvPr/>
        </p:nvSpPr>
        <p:spPr>
          <a:xfrm>
            <a:off x="863798" y="2206585"/>
            <a:ext cx="4348996" cy="368141"/>
          </a:xfrm>
          <a:prstGeom prst="rect">
            <a:avLst/>
          </a:prstGeom>
          <a:noFill/>
          <a:ln/>
        </p:spPr>
        <p:txBody>
          <a:bodyPr wrap="none" lIns="0" tIns="0" rIns="0" bIns="0" rtlCol="0" anchor="t"/>
          <a:lstStyle/>
          <a:p>
            <a:pPr algn="l" indent="0" marL="0">
              <a:lnSpc>
                <a:spcPts val="2850"/>
              </a:lnSpc>
              <a:buNone/>
            </a:pPr>
            <a:r>
              <a:rPr lang="en-US" sz="2300" b="1" dirty="0">
                <a:solidFill>
                  <a:srgbClr val="1870CC"/>
                </a:solidFill>
                <a:latin typeface="Montserrat Extra Bold" pitchFamily="34" charset="0"/>
                <a:ea typeface="Montserrat Extra Bold" pitchFamily="34" charset="-122"/>
                <a:cs typeface="Montserrat Extra Bold" pitchFamily="34" charset="-120"/>
              </a:rPr>
              <a:t>Datagram vs. Virtual Circuit</a:t>
            </a:r>
            <a:endParaRPr lang="en-US" sz="2300" dirty="0"/>
          </a:p>
        </p:txBody>
      </p:sp>
      <p:sp>
        <p:nvSpPr>
          <p:cNvPr id="4" name="Text 2"/>
          <p:cNvSpPr/>
          <p:nvPr/>
        </p:nvSpPr>
        <p:spPr>
          <a:xfrm>
            <a:off x="863798" y="2898577"/>
            <a:ext cx="12902803"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Hai mô hình mạng này phản ánh hai triết lý thiết kế đối lập nhau về vị trí đặt độ phức tạp và trách nhiệm đảm bảo chất lượng dịch vụ.</a:t>
            </a:r>
            <a:endParaRPr lang="en-US" sz="1700" dirty="0"/>
          </a:p>
        </p:txBody>
      </p:sp>
      <p:sp>
        <p:nvSpPr>
          <p:cNvPr id="5" name="Shape 3"/>
          <p:cNvSpPr/>
          <p:nvPr/>
        </p:nvSpPr>
        <p:spPr>
          <a:xfrm>
            <a:off x="863798" y="3832503"/>
            <a:ext cx="12902803" cy="4354116"/>
          </a:xfrm>
          <a:prstGeom prst="roundRect">
            <a:avLst>
              <a:gd name="adj" fmla="val 2083"/>
            </a:avLst>
          </a:prstGeom>
          <a:noFill/>
          <a:ln w="7620">
            <a:solidFill>
              <a:srgbClr val="000000">
                <a:alpha val="8000"/>
              </a:srgbClr>
            </a:solidFill>
            <a:prstDash val="solid"/>
          </a:ln>
        </p:spPr>
      </p:sp>
      <p:sp>
        <p:nvSpPr>
          <p:cNvPr id="6" name="Shape 4"/>
          <p:cNvSpPr/>
          <p:nvPr/>
        </p:nvSpPr>
        <p:spPr>
          <a:xfrm>
            <a:off x="871418" y="3840123"/>
            <a:ext cx="12887563" cy="619839"/>
          </a:xfrm>
          <a:prstGeom prst="rect">
            <a:avLst/>
          </a:prstGeom>
          <a:solidFill>
            <a:srgbClr val="FFFFFF">
              <a:alpha val="4000"/>
            </a:srgbClr>
          </a:solidFill>
          <a:ln/>
        </p:spPr>
      </p:sp>
      <p:sp>
        <p:nvSpPr>
          <p:cNvPr id="7" name="Text 5"/>
          <p:cNvSpPr/>
          <p:nvPr/>
        </p:nvSpPr>
        <p:spPr>
          <a:xfrm>
            <a:off x="1087517" y="3977283"/>
            <a:ext cx="3430667" cy="345519"/>
          </a:xfrm>
          <a:prstGeom prst="rect">
            <a:avLst/>
          </a:prstGeom>
          <a:noFill/>
          <a:ln/>
        </p:spPr>
        <p:txBody>
          <a:bodyPr wrap="none" lIns="0" tIns="0" rIns="0" bIns="0" rtlCol="0" anchor="t"/>
          <a:lstStyle/>
          <a:p>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Đặc điểm</a:t>
            </a:r>
            <a:endParaRPr lang="en-US" sz="1700" dirty="0"/>
          </a:p>
        </p:txBody>
      </p:sp>
      <p:sp>
        <p:nvSpPr>
          <p:cNvPr id="8" name="Text 6"/>
          <p:cNvSpPr/>
          <p:nvPr/>
        </p:nvSpPr>
        <p:spPr>
          <a:xfrm>
            <a:off x="4957524" y="3977283"/>
            <a:ext cx="4071223" cy="345519"/>
          </a:xfrm>
          <a:prstGeom prst="rect">
            <a:avLst/>
          </a:prstGeom>
          <a:noFill/>
          <a:ln/>
        </p:spPr>
        <p:txBody>
          <a:bodyPr wrap="none" lIns="0" tIns="0" rIns="0" bIns="0" rtlCol="0" anchor="t"/>
          <a:lstStyle/>
          <a:p>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Internet (Datagram)</a:t>
            </a:r>
            <a:endParaRPr lang="en-US" sz="1700" dirty="0"/>
          </a:p>
        </p:txBody>
      </p:sp>
      <p:sp>
        <p:nvSpPr>
          <p:cNvPr id="9" name="Text 7"/>
          <p:cNvSpPr/>
          <p:nvPr/>
        </p:nvSpPr>
        <p:spPr>
          <a:xfrm>
            <a:off x="9468088" y="3977283"/>
            <a:ext cx="4075033" cy="345519"/>
          </a:xfrm>
          <a:prstGeom prst="rect">
            <a:avLst/>
          </a:prstGeom>
          <a:noFill/>
          <a:ln/>
        </p:spPr>
        <p:txBody>
          <a:bodyPr wrap="none" lIns="0" tIns="0" rIns="0" bIns="0" rtlCol="0" anchor="t"/>
          <a:lstStyle/>
          <a:p>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ATM (Virtual Circuit)</a:t>
            </a:r>
            <a:endParaRPr lang="en-US" sz="1700" dirty="0"/>
          </a:p>
        </p:txBody>
      </p:sp>
      <p:sp>
        <p:nvSpPr>
          <p:cNvPr id="10" name="Shape 8"/>
          <p:cNvSpPr/>
          <p:nvPr/>
        </p:nvSpPr>
        <p:spPr>
          <a:xfrm>
            <a:off x="871418" y="4459962"/>
            <a:ext cx="12887563" cy="619839"/>
          </a:xfrm>
          <a:prstGeom prst="rect">
            <a:avLst/>
          </a:prstGeom>
          <a:solidFill>
            <a:srgbClr val="000000">
              <a:alpha val="4000"/>
            </a:srgbClr>
          </a:solidFill>
          <a:ln/>
        </p:spPr>
      </p:sp>
      <p:sp>
        <p:nvSpPr>
          <p:cNvPr id="11" name="Text 9"/>
          <p:cNvSpPr/>
          <p:nvPr/>
        </p:nvSpPr>
        <p:spPr>
          <a:xfrm>
            <a:off x="1087517" y="4597122"/>
            <a:ext cx="3430667" cy="345519"/>
          </a:xfrm>
          <a:prstGeom prst="rect">
            <a:avLst/>
          </a:prstGeom>
          <a:noFill/>
          <a:ln/>
        </p:spPr>
        <p:txBody>
          <a:bodyPr wrap="none" lIns="0" tIns="0" rIns="0" bIns="0" rtlCol="0" anchor="t"/>
          <a:lstStyle/>
          <a:p>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Dịch vụ</a:t>
            </a:r>
            <a:endParaRPr lang="en-US" sz="1700" dirty="0"/>
          </a:p>
        </p:txBody>
      </p:sp>
      <p:sp>
        <p:nvSpPr>
          <p:cNvPr id="12" name="Text 10"/>
          <p:cNvSpPr/>
          <p:nvPr/>
        </p:nvSpPr>
        <p:spPr>
          <a:xfrm>
            <a:off x="4957524" y="4597122"/>
            <a:ext cx="407122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Best-effort (Cố gắng hết sức)</a:t>
            </a:r>
            <a:endParaRPr lang="en-US" sz="1700" dirty="0"/>
          </a:p>
        </p:txBody>
      </p:sp>
      <p:sp>
        <p:nvSpPr>
          <p:cNvPr id="13" name="Text 11"/>
          <p:cNvSpPr/>
          <p:nvPr/>
        </p:nvSpPr>
        <p:spPr>
          <a:xfrm>
            <a:off x="9468088" y="4597122"/>
            <a:ext cx="407503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CBR, VBR, ABR, UBR</a:t>
            </a:r>
            <a:endParaRPr lang="en-US" sz="1700" dirty="0"/>
          </a:p>
        </p:txBody>
      </p:sp>
      <p:sp>
        <p:nvSpPr>
          <p:cNvPr id="14" name="Shape 12"/>
          <p:cNvSpPr/>
          <p:nvPr/>
        </p:nvSpPr>
        <p:spPr>
          <a:xfrm>
            <a:off x="871418" y="5079802"/>
            <a:ext cx="12887563" cy="619839"/>
          </a:xfrm>
          <a:prstGeom prst="rect">
            <a:avLst/>
          </a:prstGeom>
          <a:solidFill>
            <a:srgbClr val="FFFFFF">
              <a:alpha val="4000"/>
            </a:srgbClr>
          </a:solidFill>
          <a:ln/>
        </p:spPr>
      </p:sp>
      <p:sp>
        <p:nvSpPr>
          <p:cNvPr id="15" name="Text 13"/>
          <p:cNvSpPr/>
          <p:nvPr/>
        </p:nvSpPr>
        <p:spPr>
          <a:xfrm>
            <a:off x="1087517" y="5216962"/>
            <a:ext cx="3430667" cy="345519"/>
          </a:xfrm>
          <a:prstGeom prst="rect">
            <a:avLst/>
          </a:prstGeom>
          <a:noFill/>
          <a:ln/>
        </p:spPr>
        <p:txBody>
          <a:bodyPr wrap="none" lIns="0" tIns="0" rIns="0" bIns="0" rtlCol="0" anchor="t"/>
          <a:lstStyle/>
          <a:p>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Đảm bảo băng thông</a:t>
            </a:r>
            <a:endParaRPr lang="en-US" sz="1700" dirty="0"/>
          </a:p>
        </p:txBody>
      </p:sp>
      <p:sp>
        <p:nvSpPr>
          <p:cNvPr id="16" name="Text 14"/>
          <p:cNvSpPr/>
          <p:nvPr/>
        </p:nvSpPr>
        <p:spPr>
          <a:xfrm>
            <a:off x="4957524" y="5216962"/>
            <a:ext cx="407122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Không</a:t>
            </a:r>
            <a:endParaRPr lang="en-US" sz="1700" dirty="0"/>
          </a:p>
        </p:txBody>
      </p:sp>
      <p:sp>
        <p:nvSpPr>
          <p:cNvPr id="17" name="Text 15"/>
          <p:cNvSpPr/>
          <p:nvPr/>
        </p:nvSpPr>
        <p:spPr>
          <a:xfrm>
            <a:off x="9468088" y="5216962"/>
            <a:ext cx="407503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Có (với CBR/VBR)</a:t>
            </a:r>
            <a:endParaRPr lang="en-US" sz="1700" dirty="0"/>
          </a:p>
        </p:txBody>
      </p:sp>
      <p:sp>
        <p:nvSpPr>
          <p:cNvPr id="18" name="Shape 16"/>
          <p:cNvSpPr/>
          <p:nvPr/>
        </p:nvSpPr>
        <p:spPr>
          <a:xfrm>
            <a:off x="871418" y="5699641"/>
            <a:ext cx="12887563" cy="619839"/>
          </a:xfrm>
          <a:prstGeom prst="rect">
            <a:avLst/>
          </a:prstGeom>
          <a:solidFill>
            <a:srgbClr val="000000">
              <a:alpha val="4000"/>
            </a:srgbClr>
          </a:solidFill>
          <a:ln/>
        </p:spPr>
      </p:sp>
      <p:sp>
        <p:nvSpPr>
          <p:cNvPr id="19" name="Text 17"/>
          <p:cNvSpPr/>
          <p:nvPr/>
        </p:nvSpPr>
        <p:spPr>
          <a:xfrm>
            <a:off x="1087517" y="5836801"/>
            <a:ext cx="3430667" cy="345519"/>
          </a:xfrm>
          <a:prstGeom prst="rect">
            <a:avLst/>
          </a:prstGeom>
          <a:noFill/>
          <a:ln/>
        </p:spPr>
        <p:txBody>
          <a:bodyPr wrap="none" lIns="0" tIns="0" rIns="0" bIns="0" rtlCol="0" anchor="t"/>
          <a:lstStyle/>
          <a:p>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Độ trễ/Mất gói</a:t>
            </a:r>
            <a:endParaRPr lang="en-US" sz="1700" dirty="0"/>
          </a:p>
        </p:txBody>
      </p:sp>
      <p:sp>
        <p:nvSpPr>
          <p:cNvPr id="20" name="Text 18"/>
          <p:cNvSpPr/>
          <p:nvPr/>
        </p:nvSpPr>
        <p:spPr>
          <a:xfrm>
            <a:off x="4957524" y="5836801"/>
            <a:ext cx="407122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Không đảm bảo</a:t>
            </a:r>
            <a:endParaRPr lang="en-US" sz="1700" dirty="0"/>
          </a:p>
        </p:txBody>
      </p:sp>
      <p:sp>
        <p:nvSpPr>
          <p:cNvPr id="21" name="Text 19"/>
          <p:cNvSpPr/>
          <p:nvPr/>
        </p:nvSpPr>
        <p:spPr>
          <a:xfrm>
            <a:off x="9468088" y="5836801"/>
            <a:ext cx="407503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Có đảm bảo</a:t>
            </a:r>
            <a:endParaRPr lang="en-US" sz="1700" dirty="0"/>
          </a:p>
        </p:txBody>
      </p:sp>
      <p:sp>
        <p:nvSpPr>
          <p:cNvPr id="22" name="Shape 20"/>
          <p:cNvSpPr/>
          <p:nvPr/>
        </p:nvSpPr>
        <p:spPr>
          <a:xfrm>
            <a:off x="871418" y="6319480"/>
            <a:ext cx="12887563" cy="619839"/>
          </a:xfrm>
          <a:prstGeom prst="rect">
            <a:avLst/>
          </a:prstGeom>
          <a:solidFill>
            <a:srgbClr val="FFFFFF">
              <a:alpha val="4000"/>
            </a:srgbClr>
          </a:solidFill>
          <a:ln/>
        </p:spPr>
      </p:sp>
      <p:sp>
        <p:nvSpPr>
          <p:cNvPr id="23" name="Text 21"/>
          <p:cNvSpPr/>
          <p:nvPr/>
        </p:nvSpPr>
        <p:spPr>
          <a:xfrm>
            <a:off x="1087517" y="6456640"/>
            <a:ext cx="3430667" cy="345519"/>
          </a:xfrm>
          <a:prstGeom prst="rect">
            <a:avLst/>
          </a:prstGeom>
          <a:noFill/>
          <a:ln/>
        </p:spPr>
        <p:txBody>
          <a:bodyPr wrap="none" lIns="0" tIns="0" rIns="0" bIns="0" rtlCol="0" anchor="t"/>
          <a:lstStyle/>
          <a:p>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Độ phức tạp</a:t>
            </a:r>
            <a:endParaRPr lang="en-US" sz="1700" dirty="0"/>
          </a:p>
        </p:txBody>
      </p:sp>
      <p:sp>
        <p:nvSpPr>
          <p:cNvPr id="24" name="Text 22"/>
          <p:cNvSpPr/>
          <p:nvPr/>
        </p:nvSpPr>
        <p:spPr>
          <a:xfrm>
            <a:off x="4957524" y="6456640"/>
            <a:ext cx="407122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Nằm ở thiết bị đầu cuối</a:t>
            </a:r>
            <a:endParaRPr lang="en-US" sz="1700" dirty="0"/>
          </a:p>
        </p:txBody>
      </p:sp>
      <p:sp>
        <p:nvSpPr>
          <p:cNvPr id="25" name="Text 23"/>
          <p:cNvSpPr/>
          <p:nvPr/>
        </p:nvSpPr>
        <p:spPr>
          <a:xfrm>
            <a:off x="9468088" y="6456640"/>
            <a:ext cx="407503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Nằm ở lõi mạng</a:t>
            </a:r>
            <a:endParaRPr lang="en-US" sz="1700" dirty="0"/>
          </a:p>
        </p:txBody>
      </p:sp>
      <p:sp>
        <p:nvSpPr>
          <p:cNvPr id="26" name="Shape 24"/>
          <p:cNvSpPr/>
          <p:nvPr/>
        </p:nvSpPr>
        <p:spPr>
          <a:xfrm>
            <a:off x="871418" y="6939320"/>
            <a:ext cx="12887563" cy="619839"/>
          </a:xfrm>
          <a:prstGeom prst="rect">
            <a:avLst/>
          </a:prstGeom>
          <a:solidFill>
            <a:srgbClr val="000000">
              <a:alpha val="4000"/>
            </a:srgbClr>
          </a:solidFill>
          <a:ln/>
        </p:spPr>
      </p:sp>
      <p:sp>
        <p:nvSpPr>
          <p:cNvPr id="27" name="Text 25"/>
          <p:cNvSpPr/>
          <p:nvPr/>
        </p:nvSpPr>
        <p:spPr>
          <a:xfrm>
            <a:off x="1087517" y="7076480"/>
            <a:ext cx="3430667" cy="345519"/>
          </a:xfrm>
          <a:prstGeom prst="rect">
            <a:avLst/>
          </a:prstGeom>
          <a:noFill/>
          <a:ln/>
        </p:spPr>
        <p:txBody>
          <a:bodyPr wrap="none" lIns="0" tIns="0" rIns="0" bIns="0" rtlCol="0" anchor="t"/>
          <a:lstStyle/>
          <a:p>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Tính linh hoạt</a:t>
            </a:r>
            <a:endParaRPr lang="en-US" sz="1700" dirty="0"/>
          </a:p>
        </p:txBody>
      </p:sp>
      <p:sp>
        <p:nvSpPr>
          <p:cNvPr id="28" name="Text 26"/>
          <p:cNvSpPr/>
          <p:nvPr/>
        </p:nvSpPr>
        <p:spPr>
          <a:xfrm>
            <a:off x="4957524" y="7076480"/>
            <a:ext cx="407122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Rất cao</a:t>
            </a:r>
            <a:endParaRPr lang="en-US" sz="1700" dirty="0"/>
          </a:p>
        </p:txBody>
      </p:sp>
      <p:sp>
        <p:nvSpPr>
          <p:cNvPr id="29" name="Text 27"/>
          <p:cNvSpPr/>
          <p:nvPr/>
        </p:nvSpPr>
        <p:spPr>
          <a:xfrm>
            <a:off x="9468088" y="7076480"/>
            <a:ext cx="407503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Thấp</a:t>
            </a:r>
            <a:endParaRPr lang="en-US" sz="1700" dirty="0"/>
          </a:p>
        </p:txBody>
      </p:sp>
      <p:sp>
        <p:nvSpPr>
          <p:cNvPr id="30" name="Shape 28"/>
          <p:cNvSpPr/>
          <p:nvPr/>
        </p:nvSpPr>
        <p:spPr>
          <a:xfrm>
            <a:off x="871418" y="7559159"/>
            <a:ext cx="12887563" cy="619839"/>
          </a:xfrm>
          <a:prstGeom prst="rect">
            <a:avLst/>
          </a:prstGeom>
          <a:solidFill>
            <a:srgbClr val="FFFFFF">
              <a:alpha val="4000"/>
            </a:srgbClr>
          </a:solidFill>
          <a:ln/>
        </p:spPr>
      </p:sp>
      <p:sp>
        <p:nvSpPr>
          <p:cNvPr id="31" name="Text 29"/>
          <p:cNvSpPr/>
          <p:nvPr/>
        </p:nvSpPr>
        <p:spPr>
          <a:xfrm>
            <a:off x="1087517" y="7696319"/>
            <a:ext cx="3430667" cy="345519"/>
          </a:xfrm>
          <a:prstGeom prst="rect">
            <a:avLst/>
          </a:prstGeom>
          <a:noFill/>
          <a:ln/>
        </p:spPr>
        <p:txBody>
          <a:bodyPr wrap="none" lIns="0" tIns="0" rIns="0" bIns="0" rtlCol="0" anchor="t"/>
          <a:lstStyle/>
          <a:p>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Chi phí triển khai</a:t>
            </a:r>
            <a:endParaRPr lang="en-US" sz="1700" dirty="0"/>
          </a:p>
        </p:txBody>
      </p:sp>
      <p:sp>
        <p:nvSpPr>
          <p:cNvPr id="32" name="Text 30"/>
          <p:cNvSpPr/>
          <p:nvPr/>
        </p:nvSpPr>
        <p:spPr>
          <a:xfrm>
            <a:off x="4957524" y="7696319"/>
            <a:ext cx="407122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Thấp</a:t>
            </a:r>
            <a:endParaRPr lang="en-US" sz="1700" dirty="0"/>
          </a:p>
        </p:txBody>
      </p:sp>
      <p:sp>
        <p:nvSpPr>
          <p:cNvPr id="33" name="Text 31"/>
          <p:cNvSpPr/>
          <p:nvPr/>
        </p:nvSpPr>
        <p:spPr>
          <a:xfrm>
            <a:off x="9468088" y="7696319"/>
            <a:ext cx="4075033" cy="345519"/>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Cao</a:t>
            </a:r>
            <a:endParaRPr lang="en-US" sz="1700" dirty="0"/>
          </a:p>
        </p:txBody>
      </p:sp>
      <p:sp>
        <p:nvSpPr>
          <p:cNvPr id="34" name="Text 32"/>
          <p:cNvSpPr/>
          <p:nvPr/>
        </p:nvSpPr>
        <p:spPr>
          <a:xfrm>
            <a:off x="863798" y="8429506"/>
            <a:ext cx="12902803" cy="1036558"/>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Internet đặt trách nhiệm vào các thiết bị đầu cuối, giữ cho lõi mạng đơn giản và dễ mở rộng. Ngược lại, ATM đặt logic phức tạp vào các router/switch để đảm bảo QoS, phù hợp với các ứng dụng đòi hỏi khắt khe về thời gian thực như thoại và video chất lượng cao.</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761286"/>
            <a:ext cx="6044922" cy="613529"/>
          </a:xfrm>
          <a:prstGeom prst="rect">
            <a:avLst/>
          </a:prstGeom>
          <a:noFill/>
          <a:ln/>
        </p:spPr>
        <p:txBody>
          <a:bodyPr wrap="none" lIns="0" tIns="0" rIns="0" bIns="0" rtlCol="0" anchor="t"/>
          <a:lstStyle/>
          <a:p>
            <a:pPr algn="l" indent="0" marL="0">
              <a:lnSpc>
                <a:spcPts val="4800"/>
              </a:lnSpc>
              <a:buNone/>
            </a:pPr>
            <a:r>
              <a:rPr lang="en-US" sz="3850" b="1" dirty="0">
                <a:solidFill>
                  <a:srgbClr val="1870CC"/>
                </a:solidFill>
                <a:latin typeface="Montserrat Extra Bold" pitchFamily="34" charset="0"/>
                <a:ea typeface="Montserrat Extra Bold" pitchFamily="34" charset="-122"/>
                <a:cs typeface="Montserrat Extra Bold" pitchFamily="34" charset="-120"/>
              </a:rPr>
              <a:t>Nguyên tắc Định tuyến</a:t>
            </a:r>
            <a:endParaRPr lang="en-US" sz="3850" dirty="0"/>
          </a:p>
        </p:txBody>
      </p:sp>
      <p:sp>
        <p:nvSpPr>
          <p:cNvPr id="3" name="Text 1"/>
          <p:cNvSpPr/>
          <p:nvPr/>
        </p:nvSpPr>
        <p:spPr>
          <a:xfrm>
            <a:off x="863798" y="1914525"/>
            <a:ext cx="3460075" cy="368141"/>
          </a:xfrm>
          <a:prstGeom prst="rect">
            <a:avLst/>
          </a:prstGeom>
          <a:noFill/>
          <a:ln/>
        </p:spPr>
        <p:txBody>
          <a:bodyPr wrap="none" lIns="0" tIns="0" rIns="0" bIns="0" rtlCol="0" anchor="t"/>
          <a:lstStyle/>
          <a:p>
            <a:pPr algn="l" indent="0" marL="0">
              <a:lnSpc>
                <a:spcPts val="2850"/>
              </a:lnSpc>
              <a:buNone/>
            </a:pPr>
            <a:r>
              <a:rPr lang="en-US" sz="2300" b="1" dirty="0">
                <a:solidFill>
                  <a:srgbClr val="1870CC"/>
                </a:solidFill>
                <a:latin typeface="Montserrat Extra Bold" pitchFamily="34" charset="0"/>
                <a:ea typeface="Montserrat Extra Bold" pitchFamily="34" charset="-122"/>
                <a:cs typeface="Montserrat Extra Bold" pitchFamily="34" charset="-120"/>
              </a:rPr>
              <a:t>Bài toán Tìm đường đi</a:t>
            </a:r>
            <a:endParaRPr lang="en-US" sz="2300" dirty="0"/>
          </a:p>
        </p:txBody>
      </p:sp>
      <p:sp>
        <p:nvSpPr>
          <p:cNvPr id="4" name="Text 2"/>
          <p:cNvSpPr/>
          <p:nvPr/>
        </p:nvSpPr>
        <p:spPr>
          <a:xfrm>
            <a:off x="863798" y="2498527"/>
            <a:ext cx="6859310" cy="1382077"/>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Định tuyến có thể được mô hình hóa như một bài toán tìm đường đi ngắn nhất trên đồ thị có trọng số. Mỗi </a:t>
            </a:r>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router</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được biểu diễn như một </a:t>
            </a:r>
            <a:pPr algn="l" indent="0" marL="0">
              <a:lnSpc>
                <a:spcPts val="2700"/>
              </a:lnSpc>
              <a:buNone/>
            </a:pPr>
            <a:r>
              <a:rPr lang="en-US" sz="1700" dirty="0">
                <a:solidFill>
                  <a:srgbClr val="FFD604"/>
                </a:solidFill>
                <a:latin typeface="Montserrat" pitchFamily="34" charset="0"/>
                <a:ea typeface="Montserrat" pitchFamily="34" charset="-122"/>
                <a:cs typeface="Montserrat" pitchFamily="34" charset="-120"/>
              </a:rPr>
              <a:t>nút (node)</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trong đồ thị, còn các </a:t>
            </a:r>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liên kết vật lý</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giữa chúng là các </a:t>
            </a:r>
            <a:pPr algn="l" indent="0" marL="0">
              <a:lnSpc>
                <a:spcPts val="2700"/>
              </a:lnSpc>
              <a:buNone/>
            </a:pPr>
            <a:r>
              <a:rPr lang="en-US" sz="1700" dirty="0">
                <a:solidFill>
                  <a:srgbClr val="B6CC18"/>
                </a:solidFill>
                <a:latin typeface="Montserrat" pitchFamily="34" charset="0"/>
                <a:ea typeface="Montserrat" pitchFamily="34" charset="-122"/>
                <a:cs typeface="Montserrat" pitchFamily="34" charset="-120"/>
              </a:rPr>
              <a:t>cạnh (edge)</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a:t>
            </a:r>
            <a:endParaRPr lang="en-US" sz="1700" dirty="0"/>
          </a:p>
        </p:txBody>
      </p:sp>
      <p:sp>
        <p:nvSpPr>
          <p:cNvPr id="5" name="Text 3"/>
          <p:cNvSpPr/>
          <p:nvPr/>
        </p:nvSpPr>
        <p:spPr>
          <a:xfrm>
            <a:off x="863798" y="4074914"/>
            <a:ext cx="6859310" cy="1382077"/>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Mỗi cạnh có một </a:t>
            </a:r>
            <a:pPr algn="l" indent="0" marL="0">
              <a:lnSpc>
                <a:spcPts val="2700"/>
              </a:lnSpc>
              <a:buNone/>
            </a:pPr>
            <a:r>
              <a:rPr lang="en-US" sz="1700" b="1" dirty="0">
                <a:solidFill>
                  <a:srgbClr val="000000"/>
                </a:solidFill>
                <a:latin typeface="Montserrat" pitchFamily="34" charset="0"/>
                <a:ea typeface="Montserrat" pitchFamily="34" charset="-122"/>
                <a:cs typeface="Montserrat" pitchFamily="34" charset="-120"/>
              </a:rPr>
              <a:t>trọng số (cost)</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đại diện cho chi phí đi qua liên kết đó. Chi phí này có thể phản ánh nhiều yếu tố khác nhau như băng thông, độ trễ, tải hiện tại, chi phí tài chính, hoặc độ tin cậy của đường truyền.</a:t>
            </a:r>
            <a:endParaRPr lang="en-US" sz="1700" dirty="0"/>
          </a:p>
        </p:txBody>
      </p:sp>
      <p:sp>
        <p:nvSpPr>
          <p:cNvPr id="6" name="Text 4"/>
          <p:cNvSpPr/>
          <p:nvPr/>
        </p:nvSpPr>
        <p:spPr>
          <a:xfrm>
            <a:off x="863798" y="5651302"/>
            <a:ext cx="6859310" cy="1036558"/>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Mục tiêu của các thuật toán định tuyến là tìm ra </a:t>
            </a:r>
            <a:pPr algn="l" indent="0" marL="0">
              <a:lnSpc>
                <a:spcPts val="2700"/>
              </a:lnSpc>
              <a:buNone/>
            </a:pPr>
            <a:r>
              <a:rPr lang="en-US" sz="1700" dirty="0">
                <a:solidFill>
                  <a:srgbClr val="000000"/>
                </a:solidFill>
                <a:highlight>
                  <a:srgbClr val="FFD604"/>
                </a:highlight>
                <a:latin typeface="Montserrat" pitchFamily="34" charset="0"/>
                <a:ea typeface="Montserrat" pitchFamily="34" charset="-122"/>
                <a:cs typeface="Montserrat" pitchFamily="34" charset="-120"/>
              </a:rPr>
              <a:t>đường đi có tổng chi phí thấp nhất</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(Least Cost Path) từ router nguồn đến router đích, tối ưu hóa việc sử dụng tài nguyên mạng.</a:t>
            </a:r>
            <a:endParaRPr lang="en-US" sz="1700" dirty="0"/>
          </a:p>
        </p:txBody>
      </p:sp>
      <p:pic>
        <p:nvPicPr>
          <p:cNvPr id="7" name="Image 0" descr="preencoded.png">    </p:cNvPr>
          <p:cNvPicPr>
            <a:picLocks noChangeAspect="1"/>
          </p:cNvPicPr>
          <p:nvPr/>
        </p:nvPicPr>
        <p:blipFill>
          <a:blip r:embed="rId1"/>
          <a:stretch>
            <a:fillRect/>
          </a:stretch>
        </p:blipFill>
        <p:spPr>
          <a:xfrm>
            <a:off x="8257699" y="1941552"/>
            <a:ext cx="5516404" cy="5516404"/>
          </a:xfrm>
          <a:prstGeom prst="rect">
            <a:avLst/>
          </a:prstGeom>
        </p:spPr>
      </p:pic>
      <p:sp>
        <p:nvSpPr>
          <p:cNvPr id="8" name="Shape 5"/>
          <p:cNvSpPr/>
          <p:nvPr/>
        </p:nvSpPr>
        <p:spPr>
          <a:xfrm>
            <a:off x="863798" y="7943731"/>
            <a:ext cx="6343412" cy="2267783"/>
          </a:xfrm>
          <a:prstGeom prst="roundRect">
            <a:avLst>
              <a:gd name="adj" fmla="val 4000"/>
            </a:avLst>
          </a:prstGeom>
          <a:solidFill>
            <a:srgbClr val="FFFFFF"/>
          </a:solidFill>
          <a:ln w="30480">
            <a:solidFill>
              <a:srgbClr val="D1DCFA"/>
            </a:solidFill>
            <a:prstDash val="solid"/>
          </a:ln>
        </p:spPr>
      </p:sp>
      <p:sp>
        <p:nvSpPr>
          <p:cNvPr id="9" name="Shape 6"/>
          <p:cNvSpPr/>
          <p:nvPr/>
        </p:nvSpPr>
        <p:spPr>
          <a:xfrm>
            <a:off x="894278" y="7974211"/>
            <a:ext cx="6282452" cy="647819"/>
          </a:xfrm>
          <a:prstGeom prst="roundRect">
            <a:avLst>
              <a:gd name="adj" fmla="val 8356"/>
            </a:avLst>
          </a:prstGeom>
          <a:solidFill>
            <a:srgbClr val="FFFFFF"/>
          </a:solidFill>
          <a:ln/>
        </p:spPr>
      </p:sp>
      <p:pic>
        <p:nvPicPr>
          <p:cNvPr id="10"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73579" y="8132326"/>
            <a:ext cx="323850" cy="323850"/>
          </a:xfrm>
          <a:prstGeom prst="rect">
            <a:avLst/>
          </a:prstGeom>
        </p:spPr>
      </p:pic>
      <p:sp>
        <p:nvSpPr>
          <p:cNvPr id="11" name="Text 7"/>
          <p:cNvSpPr/>
          <p:nvPr/>
        </p:nvSpPr>
        <p:spPr>
          <a:xfrm>
            <a:off x="1110139" y="8837890"/>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Toàn cục (Global)</a:t>
            </a:r>
            <a:endParaRPr lang="en-US" sz="1900" dirty="0"/>
          </a:p>
        </p:txBody>
      </p:sp>
      <p:sp>
        <p:nvSpPr>
          <p:cNvPr id="12" name="Text 8"/>
          <p:cNvSpPr/>
          <p:nvPr/>
        </p:nvSpPr>
        <p:spPr>
          <a:xfrm>
            <a:off x="1110139" y="9274135"/>
            <a:ext cx="5850731"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Thuật toán Link State - Router có thông tin đầy đủ về toàn bộ cấu trúc mạng</a:t>
            </a:r>
            <a:endParaRPr lang="en-US" sz="1700" dirty="0"/>
          </a:p>
        </p:txBody>
      </p:sp>
      <p:sp>
        <p:nvSpPr>
          <p:cNvPr id="13" name="Shape 9"/>
          <p:cNvSpPr/>
          <p:nvPr/>
        </p:nvSpPr>
        <p:spPr>
          <a:xfrm>
            <a:off x="7423071" y="7943731"/>
            <a:ext cx="6343531" cy="2267783"/>
          </a:xfrm>
          <a:prstGeom prst="roundRect">
            <a:avLst>
              <a:gd name="adj" fmla="val 4000"/>
            </a:avLst>
          </a:prstGeom>
          <a:solidFill>
            <a:srgbClr val="FFFFFF"/>
          </a:solidFill>
          <a:ln w="30480">
            <a:solidFill>
              <a:srgbClr val="D1DCFA"/>
            </a:solidFill>
            <a:prstDash val="solid"/>
          </a:ln>
        </p:spPr>
      </p:sp>
      <p:sp>
        <p:nvSpPr>
          <p:cNvPr id="14" name="Shape 10"/>
          <p:cNvSpPr/>
          <p:nvPr/>
        </p:nvSpPr>
        <p:spPr>
          <a:xfrm>
            <a:off x="7453551" y="7974211"/>
            <a:ext cx="6282571" cy="647819"/>
          </a:xfrm>
          <a:prstGeom prst="roundRect">
            <a:avLst>
              <a:gd name="adj" fmla="val 8356"/>
            </a:avLst>
          </a:prstGeom>
          <a:solidFill>
            <a:srgbClr val="FFFFFF"/>
          </a:solidFill>
          <a:ln/>
        </p:spPr>
      </p:sp>
      <p:pic>
        <p:nvPicPr>
          <p:cNvPr id="15"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32852" y="8132326"/>
            <a:ext cx="323850" cy="323850"/>
          </a:xfrm>
          <a:prstGeom prst="rect">
            <a:avLst/>
          </a:prstGeom>
        </p:spPr>
      </p:pic>
      <p:sp>
        <p:nvSpPr>
          <p:cNvPr id="16" name="Text 11"/>
          <p:cNvSpPr/>
          <p:nvPr/>
        </p:nvSpPr>
        <p:spPr>
          <a:xfrm>
            <a:off x="7669411" y="8837890"/>
            <a:ext cx="3245644"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Phân tán (Decentralized)</a:t>
            </a:r>
            <a:endParaRPr lang="en-US" sz="1900" dirty="0"/>
          </a:p>
        </p:txBody>
      </p:sp>
      <p:sp>
        <p:nvSpPr>
          <p:cNvPr id="17" name="Text 12"/>
          <p:cNvSpPr/>
          <p:nvPr/>
        </p:nvSpPr>
        <p:spPr>
          <a:xfrm>
            <a:off x="7669411" y="9274135"/>
            <a:ext cx="5850850"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Thuật toán Distance Vector - Router chỉ biết thông tin về các hàng xóm trực tiếp</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953333"/>
            <a:ext cx="9444990" cy="613529"/>
          </a:xfrm>
          <a:prstGeom prst="rect">
            <a:avLst/>
          </a:prstGeom>
          <a:noFill/>
          <a:ln/>
        </p:spPr>
        <p:txBody>
          <a:bodyPr wrap="none" lIns="0" tIns="0" rIns="0" bIns="0" rtlCol="0" anchor="t"/>
          <a:lstStyle/>
          <a:p>
            <a:pPr algn="l" indent="0" marL="0">
              <a:lnSpc>
                <a:spcPts val="4800"/>
              </a:lnSpc>
              <a:buNone/>
            </a:pPr>
            <a:r>
              <a:rPr lang="en-US" sz="3850" b="1" dirty="0">
                <a:solidFill>
                  <a:srgbClr val="1870CC"/>
                </a:solidFill>
                <a:latin typeface="Montserrat Extra Bold" pitchFamily="34" charset="0"/>
                <a:ea typeface="Montserrat Extra Bold" pitchFamily="34" charset="-122"/>
                <a:cs typeface="Montserrat Extra Bold" pitchFamily="34" charset="-120"/>
              </a:rPr>
              <a:t>Thuật toán Trạng thái Đường truyền</a:t>
            </a:r>
            <a:endParaRPr lang="en-US" sz="3850" dirty="0"/>
          </a:p>
        </p:txBody>
      </p:sp>
      <p:sp>
        <p:nvSpPr>
          <p:cNvPr id="3" name="Text 1"/>
          <p:cNvSpPr/>
          <p:nvPr/>
        </p:nvSpPr>
        <p:spPr>
          <a:xfrm>
            <a:off x="863798" y="1653183"/>
            <a:ext cx="3013948" cy="368141"/>
          </a:xfrm>
          <a:prstGeom prst="rect">
            <a:avLst/>
          </a:prstGeom>
          <a:noFill/>
          <a:ln/>
        </p:spPr>
        <p:txBody>
          <a:bodyPr wrap="none" lIns="0" tIns="0" rIns="0" bIns="0" rtlCol="0" anchor="t"/>
          <a:lstStyle/>
          <a:p>
            <a:pPr algn="l" indent="0" marL="0">
              <a:lnSpc>
                <a:spcPts val="2850"/>
              </a:lnSpc>
              <a:buNone/>
            </a:pPr>
            <a:r>
              <a:rPr lang="en-US" sz="2300" b="1" dirty="0">
                <a:solidFill>
                  <a:srgbClr val="1870CC"/>
                </a:solidFill>
                <a:latin typeface="Montserrat Extra Bold" pitchFamily="34" charset="0"/>
                <a:ea typeface="Montserrat Extra Bold" pitchFamily="34" charset="-122"/>
                <a:cs typeface="Montserrat Extra Bold" pitchFamily="34" charset="-120"/>
              </a:rPr>
              <a:t>Thuật toán Dijkstra</a:t>
            </a:r>
            <a:endParaRPr lang="en-US" sz="2300" dirty="0"/>
          </a:p>
        </p:txBody>
      </p:sp>
      <p:sp>
        <p:nvSpPr>
          <p:cNvPr id="4" name="Text 2"/>
          <p:cNvSpPr/>
          <p:nvPr/>
        </p:nvSpPr>
        <p:spPr>
          <a:xfrm>
            <a:off x="863798" y="2345174"/>
            <a:ext cx="12902803" cy="1036558"/>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Thuật toán Link State sử dụng phương pháp Dijkstra để tính toán đường đi ngắn nhất. Mỗi router cần có thông tin đầy đủ về </a:t>
            </a:r>
            <a:pPr algn="l" indent="0" marL="0">
              <a:lnSpc>
                <a:spcPts val="2700"/>
              </a:lnSpc>
              <a:buNone/>
            </a:pPr>
            <a:r>
              <a:rPr lang="en-US" sz="1700" dirty="0">
                <a:solidFill>
                  <a:srgbClr val="FFD604"/>
                </a:solidFill>
                <a:latin typeface="Montserrat" pitchFamily="34" charset="0"/>
                <a:ea typeface="Montserrat" pitchFamily="34" charset="-122"/>
                <a:cs typeface="Montserrat" pitchFamily="34" charset="-120"/>
              </a:rPr>
              <a:t>cấu trúc và chi phí của toàn bộ mạng</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thu thập được thông qua cơ chế quảng bá trạng thái đường truyền (Link State Broadcast).</a:t>
            </a:r>
            <a:endParaRPr lang="en-US" sz="1700" dirty="0"/>
          </a:p>
        </p:txBody>
      </p:sp>
      <p:sp>
        <p:nvSpPr>
          <p:cNvPr id="5" name="Text 3"/>
          <p:cNvSpPr/>
          <p:nvPr/>
        </p:nvSpPr>
        <p:spPr>
          <a:xfrm>
            <a:off x="863798" y="3624620"/>
            <a:ext cx="215860" cy="269915"/>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Light" pitchFamily="34" charset="0"/>
                <a:ea typeface="Montserrat Light" pitchFamily="34" charset="-122"/>
                <a:cs typeface="Montserrat Light" pitchFamily="34" charset="-120"/>
              </a:rPr>
              <a:t>01</a:t>
            </a:r>
            <a:endParaRPr lang="en-US" sz="1700" dirty="0"/>
          </a:p>
        </p:txBody>
      </p:sp>
      <p:sp>
        <p:nvSpPr>
          <p:cNvPr id="6" name="Shape 4"/>
          <p:cNvSpPr/>
          <p:nvPr/>
        </p:nvSpPr>
        <p:spPr>
          <a:xfrm>
            <a:off x="863798" y="3961090"/>
            <a:ext cx="6343412" cy="30480"/>
          </a:xfrm>
          <a:prstGeom prst="rect">
            <a:avLst/>
          </a:prstGeom>
          <a:solidFill>
            <a:srgbClr val="85A4F3"/>
          </a:solidFill>
          <a:ln/>
        </p:spPr>
      </p:sp>
      <p:sp>
        <p:nvSpPr>
          <p:cNvPr id="7" name="Text 5"/>
          <p:cNvSpPr/>
          <p:nvPr/>
        </p:nvSpPr>
        <p:spPr>
          <a:xfrm>
            <a:off x="863798" y="4129921"/>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Khởi tạo</a:t>
            </a:r>
            <a:endParaRPr lang="en-US" sz="1900" dirty="0"/>
          </a:p>
        </p:txBody>
      </p:sp>
      <p:sp>
        <p:nvSpPr>
          <p:cNvPr id="8" name="Text 6"/>
          <p:cNvSpPr/>
          <p:nvPr/>
        </p:nvSpPr>
        <p:spPr>
          <a:xfrm>
            <a:off x="863798" y="4566166"/>
            <a:ext cx="6343412"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Tạo tập N chứa các nút đã biết đường đi ngắn nhất, ban đầu chỉ có nút nguồn</a:t>
            </a:r>
            <a:endParaRPr lang="en-US" sz="1700" dirty="0"/>
          </a:p>
        </p:txBody>
      </p:sp>
      <p:sp>
        <p:nvSpPr>
          <p:cNvPr id="9" name="Text 7"/>
          <p:cNvSpPr/>
          <p:nvPr/>
        </p:nvSpPr>
        <p:spPr>
          <a:xfrm>
            <a:off x="7423071" y="3624620"/>
            <a:ext cx="215860" cy="269915"/>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Light" pitchFamily="34" charset="0"/>
                <a:ea typeface="Montserrat Light" pitchFamily="34" charset="-122"/>
                <a:cs typeface="Montserrat Light" pitchFamily="34" charset="-120"/>
              </a:rPr>
              <a:t>02</a:t>
            </a:r>
            <a:endParaRPr lang="en-US" sz="1700" dirty="0"/>
          </a:p>
        </p:txBody>
      </p:sp>
      <p:sp>
        <p:nvSpPr>
          <p:cNvPr id="10" name="Shape 8"/>
          <p:cNvSpPr/>
          <p:nvPr/>
        </p:nvSpPr>
        <p:spPr>
          <a:xfrm>
            <a:off x="7423071" y="3961090"/>
            <a:ext cx="6343531" cy="30480"/>
          </a:xfrm>
          <a:prstGeom prst="rect">
            <a:avLst/>
          </a:prstGeom>
          <a:solidFill>
            <a:srgbClr val="85A4F3"/>
          </a:solidFill>
          <a:ln/>
        </p:spPr>
      </p:sp>
      <p:sp>
        <p:nvSpPr>
          <p:cNvPr id="11" name="Text 9"/>
          <p:cNvSpPr/>
          <p:nvPr/>
        </p:nvSpPr>
        <p:spPr>
          <a:xfrm>
            <a:off x="7423071" y="4129921"/>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Tìm nút tối ưu</a:t>
            </a:r>
            <a:endParaRPr lang="en-US" sz="1900" dirty="0"/>
          </a:p>
        </p:txBody>
      </p:sp>
      <p:sp>
        <p:nvSpPr>
          <p:cNvPr id="12" name="Text 10"/>
          <p:cNvSpPr/>
          <p:nvPr/>
        </p:nvSpPr>
        <p:spPr>
          <a:xfrm>
            <a:off x="7423071" y="4566166"/>
            <a:ext cx="6343531"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Chọn nút chưa thuộc N có chi phí tích lũy thấp nhất từ nguồn, thêm vào N</a:t>
            </a:r>
            <a:endParaRPr lang="en-US" sz="1700" dirty="0"/>
          </a:p>
        </p:txBody>
      </p:sp>
      <p:sp>
        <p:nvSpPr>
          <p:cNvPr id="13" name="Text 11"/>
          <p:cNvSpPr/>
          <p:nvPr/>
        </p:nvSpPr>
        <p:spPr>
          <a:xfrm>
            <a:off x="863798" y="5634990"/>
            <a:ext cx="215860" cy="269915"/>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Light" pitchFamily="34" charset="0"/>
                <a:ea typeface="Montserrat Light" pitchFamily="34" charset="-122"/>
                <a:cs typeface="Montserrat Light" pitchFamily="34" charset="-120"/>
              </a:rPr>
              <a:t>03</a:t>
            </a:r>
            <a:endParaRPr lang="en-US" sz="1700" dirty="0"/>
          </a:p>
        </p:txBody>
      </p:sp>
      <p:sp>
        <p:nvSpPr>
          <p:cNvPr id="14" name="Shape 12"/>
          <p:cNvSpPr/>
          <p:nvPr/>
        </p:nvSpPr>
        <p:spPr>
          <a:xfrm>
            <a:off x="863798" y="5971461"/>
            <a:ext cx="6343412" cy="30480"/>
          </a:xfrm>
          <a:prstGeom prst="rect">
            <a:avLst/>
          </a:prstGeom>
          <a:solidFill>
            <a:srgbClr val="85A4F3"/>
          </a:solidFill>
          <a:ln/>
        </p:spPr>
      </p:sp>
      <p:sp>
        <p:nvSpPr>
          <p:cNvPr id="15" name="Text 13"/>
          <p:cNvSpPr/>
          <p:nvPr/>
        </p:nvSpPr>
        <p:spPr>
          <a:xfrm>
            <a:off x="863798" y="6140291"/>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Cập nhật chi phí</a:t>
            </a:r>
            <a:endParaRPr lang="en-US" sz="1900" dirty="0"/>
          </a:p>
        </p:txBody>
      </p:sp>
      <p:sp>
        <p:nvSpPr>
          <p:cNvPr id="16" name="Text 14"/>
          <p:cNvSpPr/>
          <p:nvPr/>
        </p:nvSpPr>
        <p:spPr>
          <a:xfrm>
            <a:off x="863798" y="6576536"/>
            <a:ext cx="6343412"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Với nút vừa thêm, cập nhật chi phí đến các hàng xóm của nó nếu tìm được đường ngắn hơn</a:t>
            </a:r>
            <a:endParaRPr lang="en-US" sz="1700" dirty="0"/>
          </a:p>
        </p:txBody>
      </p:sp>
      <p:sp>
        <p:nvSpPr>
          <p:cNvPr id="17" name="Text 15"/>
          <p:cNvSpPr/>
          <p:nvPr/>
        </p:nvSpPr>
        <p:spPr>
          <a:xfrm>
            <a:off x="7423071" y="5634990"/>
            <a:ext cx="215860" cy="269915"/>
          </a:xfrm>
          <a:prstGeom prst="rect">
            <a:avLst/>
          </a:prstGeom>
          <a:noFill/>
          <a:ln/>
        </p:spPr>
        <p:txBody>
          <a:bodyPr wrap="none" lIns="0" tIns="0" rIns="0" bIns="0" rtlCol="0" anchor="t"/>
          <a:lstStyle/>
          <a:p>
            <a:pPr algn="l" indent="0" marL="0">
              <a:lnSpc>
                <a:spcPts val="2700"/>
              </a:lnSpc>
              <a:buNone/>
            </a:pPr>
            <a:r>
              <a:rPr lang="en-US" sz="1700" dirty="0">
                <a:solidFill>
                  <a:srgbClr val="000000"/>
                </a:solidFill>
                <a:latin typeface="Montserrat Light" pitchFamily="34" charset="0"/>
                <a:ea typeface="Montserrat Light" pitchFamily="34" charset="-122"/>
                <a:cs typeface="Montserrat Light" pitchFamily="34" charset="-120"/>
              </a:rPr>
              <a:t>04</a:t>
            </a:r>
            <a:endParaRPr lang="en-US" sz="1700" dirty="0"/>
          </a:p>
        </p:txBody>
      </p:sp>
      <p:sp>
        <p:nvSpPr>
          <p:cNvPr id="18" name="Shape 16"/>
          <p:cNvSpPr/>
          <p:nvPr/>
        </p:nvSpPr>
        <p:spPr>
          <a:xfrm>
            <a:off x="7423071" y="5971461"/>
            <a:ext cx="6343531" cy="30480"/>
          </a:xfrm>
          <a:prstGeom prst="rect">
            <a:avLst/>
          </a:prstGeom>
          <a:solidFill>
            <a:srgbClr val="85A4F3"/>
          </a:solidFill>
          <a:ln/>
        </p:spPr>
      </p:sp>
      <p:sp>
        <p:nvSpPr>
          <p:cNvPr id="19" name="Text 17"/>
          <p:cNvSpPr/>
          <p:nvPr/>
        </p:nvSpPr>
        <p:spPr>
          <a:xfrm>
            <a:off x="7423071" y="6140291"/>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Lặp lại</a:t>
            </a:r>
            <a:endParaRPr lang="en-US" sz="1900" dirty="0"/>
          </a:p>
        </p:txBody>
      </p:sp>
      <p:sp>
        <p:nvSpPr>
          <p:cNvPr id="20" name="Text 18"/>
          <p:cNvSpPr/>
          <p:nvPr/>
        </p:nvSpPr>
        <p:spPr>
          <a:xfrm>
            <a:off x="7423071" y="6576536"/>
            <a:ext cx="6343531" cy="691039"/>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Tiếp tục bước 2 và 3 cho đến khi tất cả các nút đều thuộc N</a:t>
            </a:r>
            <a:endParaRPr lang="en-US" sz="1700" dirty="0"/>
          </a:p>
        </p:txBody>
      </p:sp>
      <p:sp>
        <p:nvSpPr>
          <p:cNvPr id="21" name="Text 19"/>
          <p:cNvSpPr/>
          <p:nvPr/>
        </p:nvSpPr>
        <p:spPr>
          <a:xfrm>
            <a:off x="863798" y="7888248"/>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1870CC"/>
                </a:solidFill>
                <a:latin typeface="Montserrat Extra Bold" pitchFamily="34" charset="0"/>
                <a:ea typeface="Montserrat Extra Bold" pitchFamily="34" charset="-122"/>
                <a:cs typeface="Montserrat Extra Bold" pitchFamily="34" charset="-120"/>
              </a:rPr>
              <a:t>Ưu điểm</a:t>
            </a:r>
            <a:endParaRPr lang="en-US" sz="1900" dirty="0"/>
          </a:p>
        </p:txBody>
      </p:sp>
      <p:sp>
        <p:nvSpPr>
          <p:cNvPr id="22" name="Text 20"/>
          <p:cNvSpPr/>
          <p:nvPr/>
        </p:nvSpPr>
        <p:spPr>
          <a:xfrm>
            <a:off x="863798" y="8410813"/>
            <a:ext cx="6187916" cy="34551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000000"/>
                </a:solidFill>
                <a:latin typeface="Montserrat" pitchFamily="34" charset="0"/>
                <a:ea typeface="Montserrat" pitchFamily="34" charset="-122"/>
                <a:cs typeface="Montserrat" pitchFamily="34" charset="-120"/>
              </a:rPr>
              <a:t>Hội tụ nhanh với độ phức tạp O(n²)</a:t>
            </a:r>
            <a:endParaRPr lang="en-US" sz="1700" dirty="0"/>
          </a:p>
        </p:txBody>
      </p:sp>
      <p:sp>
        <p:nvSpPr>
          <p:cNvPr id="23" name="Text 21"/>
          <p:cNvSpPr/>
          <p:nvPr/>
        </p:nvSpPr>
        <p:spPr>
          <a:xfrm>
            <a:off x="863798" y="8831818"/>
            <a:ext cx="6187916" cy="34551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000000"/>
                </a:solidFill>
                <a:latin typeface="Montserrat" pitchFamily="34" charset="0"/>
                <a:ea typeface="Montserrat" pitchFamily="34" charset="-122"/>
                <a:cs typeface="Montserrat" pitchFamily="34" charset="-120"/>
              </a:rPr>
              <a:t>Luôn tìm được đường đi tối ưu</a:t>
            </a:r>
            <a:endParaRPr lang="en-US" sz="1700" dirty="0"/>
          </a:p>
        </p:txBody>
      </p:sp>
      <p:sp>
        <p:nvSpPr>
          <p:cNvPr id="24" name="Text 22"/>
          <p:cNvSpPr/>
          <p:nvPr/>
        </p:nvSpPr>
        <p:spPr>
          <a:xfrm>
            <a:off x="863798" y="9252823"/>
            <a:ext cx="6187916" cy="34551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000000"/>
                </a:solidFill>
                <a:latin typeface="Montserrat" pitchFamily="34" charset="0"/>
                <a:ea typeface="Montserrat" pitchFamily="34" charset="-122"/>
                <a:cs typeface="Montserrat" pitchFamily="34" charset="-120"/>
              </a:rPr>
              <a:t>Không có vấn đề routing loop</a:t>
            </a:r>
            <a:endParaRPr lang="en-US" sz="1700" dirty="0"/>
          </a:p>
        </p:txBody>
      </p:sp>
      <p:sp>
        <p:nvSpPr>
          <p:cNvPr id="25" name="Text 23"/>
          <p:cNvSpPr/>
          <p:nvPr/>
        </p:nvSpPr>
        <p:spPr>
          <a:xfrm>
            <a:off x="7586305" y="7888248"/>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1870CC"/>
                </a:solidFill>
                <a:latin typeface="Montserrat Extra Bold" pitchFamily="34" charset="0"/>
                <a:ea typeface="Montserrat Extra Bold" pitchFamily="34" charset="-122"/>
                <a:cs typeface="Montserrat Extra Bold" pitchFamily="34" charset="-120"/>
              </a:rPr>
              <a:t>Nhược điểm</a:t>
            </a:r>
            <a:endParaRPr lang="en-US" sz="1900" dirty="0"/>
          </a:p>
        </p:txBody>
      </p:sp>
      <p:sp>
        <p:nvSpPr>
          <p:cNvPr id="26" name="Text 24"/>
          <p:cNvSpPr/>
          <p:nvPr/>
        </p:nvSpPr>
        <p:spPr>
          <a:xfrm>
            <a:off x="7586305" y="8410813"/>
            <a:ext cx="6187916" cy="34551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000000"/>
                </a:solidFill>
                <a:latin typeface="Montserrat" pitchFamily="34" charset="0"/>
                <a:ea typeface="Montserrat" pitchFamily="34" charset="-122"/>
                <a:cs typeface="Montserrat" pitchFamily="34" charset="-120"/>
              </a:rPr>
              <a:t>Yêu cầu lưu trữ thông tin toàn bộ mạng</a:t>
            </a:r>
            <a:endParaRPr lang="en-US" sz="1700" dirty="0"/>
          </a:p>
        </p:txBody>
      </p:sp>
      <p:sp>
        <p:nvSpPr>
          <p:cNvPr id="27" name="Text 25"/>
          <p:cNvSpPr/>
          <p:nvPr/>
        </p:nvSpPr>
        <p:spPr>
          <a:xfrm>
            <a:off x="7586305" y="8831818"/>
            <a:ext cx="6187916" cy="691039"/>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000000"/>
                </a:solidFill>
                <a:latin typeface="Montserrat" pitchFamily="34" charset="0"/>
                <a:ea typeface="Montserrat" pitchFamily="34" charset="-122"/>
                <a:cs typeface="Montserrat" pitchFamily="34" charset="-120"/>
              </a:rPr>
              <a:t>Có thể xảy ra dao động (oscillation) nếu chi phí dựa trên lưu lượng thực tế</a:t>
            </a:r>
            <a:endParaRPr lang="en-US" sz="1700" dirty="0"/>
          </a:p>
        </p:txBody>
      </p:sp>
      <p:sp>
        <p:nvSpPr>
          <p:cNvPr id="28" name="Text 26"/>
          <p:cNvSpPr/>
          <p:nvPr/>
        </p:nvSpPr>
        <p:spPr>
          <a:xfrm>
            <a:off x="7586305" y="9598342"/>
            <a:ext cx="6187916" cy="34551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000000"/>
                </a:solidFill>
                <a:latin typeface="Montserrat" pitchFamily="34" charset="0"/>
                <a:ea typeface="Montserrat" pitchFamily="34" charset="-122"/>
                <a:cs typeface="Montserrat" pitchFamily="34" charset="-120"/>
              </a:rPr>
              <a:t>Overhead cao khi quảng bá link state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15221" y="560427"/>
            <a:ext cx="6243518" cy="463153"/>
          </a:xfrm>
          <a:prstGeom prst="rect">
            <a:avLst/>
          </a:prstGeom>
          <a:noFill/>
          <a:ln/>
        </p:spPr>
        <p:txBody>
          <a:bodyPr wrap="none" lIns="0" tIns="0" rIns="0" bIns="0" rtlCol="0" anchor="t"/>
          <a:lstStyle/>
          <a:p>
            <a:pPr algn="l" indent="0" marL="0">
              <a:lnSpc>
                <a:spcPts val="3600"/>
              </a:lnSpc>
              <a:buNone/>
            </a:pPr>
            <a:r>
              <a:rPr lang="en-US" sz="2900" b="1" dirty="0">
                <a:solidFill>
                  <a:srgbClr val="1870CC"/>
                </a:solidFill>
                <a:latin typeface="Montserrat Extra Bold" pitchFamily="34" charset="0"/>
                <a:ea typeface="Montserrat Extra Bold" pitchFamily="34" charset="-122"/>
                <a:cs typeface="Montserrat Extra Bold" pitchFamily="34" charset="-120"/>
              </a:rPr>
              <a:t>Thuật toán Vector Khoảng cách</a:t>
            </a:r>
            <a:endParaRPr lang="en-US" sz="2900" dirty="0"/>
          </a:p>
        </p:txBody>
      </p:sp>
      <p:sp>
        <p:nvSpPr>
          <p:cNvPr id="3" name="Text 1"/>
          <p:cNvSpPr/>
          <p:nvPr/>
        </p:nvSpPr>
        <p:spPr>
          <a:xfrm>
            <a:off x="815221" y="1088708"/>
            <a:ext cx="2957751" cy="277773"/>
          </a:xfrm>
          <a:prstGeom prst="rect">
            <a:avLst/>
          </a:prstGeom>
          <a:noFill/>
          <a:ln/>
        </p:spPr>
        <p:txBody>
          <a:bodyPr wrap="none" lIns="0" tIns="0" rIns="0" bIns="0" rtlCol="0" anchor="t"/>
          <a:lstStyle/>
          <a:p>
            <a:pPr algn="l" indent="0" marL="0">
              <a:lnSpc>
                <a:spcPts val="2150"/>
              </a:lnSpc>
              <a:buNone/>
            </a:pPr>
            <a:r>
              <a:rPr lang="en-US" sz="1750" b="1" dirty="0">
                <a:solidFill>
                  <a:srgbClr val="1870CC"/>
                </a:solidFill>
                <a:latin typeface="Montserrat Extra Bold" pitchFamily="34" charset="0"/>
                <a:ea typeface="Montserrat Extra Bold" pitchFamily="34" charset="-122"/>
                <a:cs typeface="Montserrat Extra Bold" pitchFamily="34" charset="-120"/>
              </a:rPr>
              <a:t>Thuật toán Bellman-Ford</a:t>
            </a:r>
            <a:endParaRPr lang="en-US" sz="1750" dirty="0"/>
          </a:p>
        </p:txBody>
      </p:sp>
      <p:sp>
        <p:nvSpPr>
          <p:cNvPr id="4" name="Text 2"/>
          <p:cNvSpPr/>
          <p:nvPr/>
        </p:nvSpPr>
        <p:spPr>
          <a:xfrm>
            <a:off x="815221" y="1611035"/>
            <a:ext cx="12999958" cy="521494"/>
          </a:xfrm>
          <a:prstGeom prst="rect">
            <a:avLst/>
          </a:prstGeom>
          <a:noFill/>
          <a:ln/>
        </p:spPr>
        <p:txBody>
          <a:bodyPr wrap="square" lIns="0" tIns="0" rIns="0" bIns="0" rtlCol="0" anchor="t"/>
          <a:lstStyle/>
          <a:p>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Khác với Link State, thuật toán Distance Vector hoạt động theo cách </a:t>
            </a:r>
            <a:pPr algn="l" indent="0" marL="0">
              <a:lnSpc>
                <a:spcPts val="2050"/>
              </a:lnSpc>
              <a:buNone/>
            </a:pPr>
            <a:r>
              <a:rPr lang="en-US" sz="1250" dirty="0">
                <a:solidFill>
                  <a:srgbClr val="B6CC18"/>
                </a:solidFill>
                <a:latin typeface="Montserrat" pitchFamily="34" charset="0"/>
                <a:ea typeface="Montserrat" pitchFamily="34" charset="-122"/>
                <a:cs typeface="Montserrat" pitchFamily="34" charset="-120"/>
              </a:rPr>
              <a:t>phân tán và lặp</a:t>
            </a:r>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 Mỗi router chỉ cần biết khoảng cách đến các hàng xóm trực tiếp của mình, không cần thông tin về toàn bộ mạng.</a:t>
            </a:r>
            <a:endParaRPr lang="en-US" sz="1250" dirty="0"/>
          </a:p>
        </p:txBody>
      </p:sp>
      <p:pic>
        <p:nvPicPr>
          <p:cNvPr id="5" name="Image 0" descr="preencoded.png">    </p:cNvPr>
          <p:cNvPicPr>
            <a:picLocks noChangeAspect="1"/>
          </p:cNvPicPr>
          <p:nvPr/>
        </p:nvPicPr>
        <p:blipFill>
          <a:blip r:embed="rId1"/>
          <a:stretch>
            <a:fillRect/>
          </a:stretch>
        </p:blipFill>
        <p:spPr>
          <a:xfrm>
            <a:off x="815221" y="2499241"/>
            <a:ext cx="3969068" cy="3969067"/>
          </a:xfrm>
          <a:prstGeom prst="rect">
            <a:avLst/>
          </a:prstGeom>
        </p:spPr>
      </p:pic>
      <p:sp>
        <p:nvSpPr>
          <p:cNvPr id="6" name="Text 3"/>
          <p:cNvSpPr/>
          <p:nvPr/>
        </p:nvSpPr>
        <p:spPr>
          <a:xfrm>
            <a:off x="6181844" y="2478881"/>
            <a:ext cx="2702243" cy="231577"/>
          </a:xfrm>
          <a:prstGeom prst="rect">
            <a:avLst/>
          </a:prstGeom>
          <a:noFill/>
          <a:ln/>
        </p:spPr>
        <p:txBody>
          <a:bodyPr wrap="none" lIns="0" tIns="0" rIns="0" bIns="0" rtlCol="0" anchor="t"/>
          <a:lstStyle/>
          <a:p>
            <a:pPr algn="l" indent="0" marL="0">
              <a:lnSpc>
                <a:spcPts val="1800"/>
              </a:lnSpc>
              <a:buNone/>
            </a:pPr>
            <a:r>
              <a:rPr lang="en-US" sz="1450" b="1" dirty="0">
                <a:solidFill>
                  <a:srgbClr val="1870CC"/>
                </a:solidFill>
                <a:latin typeface="Montserrat Extra Bold" pitchFamily="34" charset="0"/>
                <a:ea typeface="Montserrat Extra Bold" pitchFamily="34" charset="-122"/>
                <a:cs typeface="Montserrat Extra Bold" pitchFamily="34" charset="-120"/>
              </a:rPr>
              <a:t>Phương trình Bellman-Ford</a:t>
            </a:r>
            <a:endParaRPr lang="en-US" sz="1450" dirty="0"/>
          </a:p>
        </p:txBody>
      </p:sp>
      <p:sp>
        <p:nvSpPr>
          <p:cNvPr id="7" name="Text 4"/>
          <p:cNvSpPr/>
          <p:nvPr/>
        </p:nvSpPr>
        <p:spPr>
          <a:xfrm>
            <a:off x="6181844" y="2916793"/>
            <a:ext cx="7640836" cy="353378"/>
          </a:xfrm>
          <a:prstGeom prst="rect">
            <a:avLst/>
          </a:prstGeom>
          <a:noFill/>
          <a:ln/>
        </p:spPr>
        <p:txBody>
          <a:bodyPr wrap="none" lIns="0" tIns="0" rIns="0" bIns="0" rtlCol="0" anchor="t"/>
          <a:lstStyle/>
          <a:p>
            <a:pPr algn="l" indent="0" marL="0">
              <a:lnSpc>
                <a:spcPts val="2300"/>
              </a:lnSpc>
              <a:buNone/>
            </a:pPr>
            <a:endParaRPr lang="en-US" sz="1400" dirty="0"/>
          </a:p>
        </p:txBody>
      </p:sp>
      <p:pic>
        <p:nvPicPr>
          <p:cNvPr id="8" name="Image 1" descr="preencoded.png">    </p:cNvPr>
          <p:cNvPicPr>
            <a:picLocks noChangeAspect="1"/>
          </p:cNvPicPr>
          <p:nvPr/>
        </p:nvPicPr>
        <p:blipFill>
          <a:blip r:embed="rId2"/>
          <a:stretch>
            <a:fillRect/>
          </a:stretch>
        </p:blipFill>
        <p:spPr>
          <a:xfrm>
            <a:off x="6181844" y="2916793"/>
            <a:ext cx="7640836" cy="353378"/>
          </a:xfrm>
          <a:prstGeom prst="rect">
            <a:avLst/>
          </a:prstGeom>
        </p:spPr>
      </p:pic>
      <p:sp>
        <p:nvSpPr>
          <p:cNvPr id="9" name="Text 5"/>
          <p:cNvSpPr/>
          <p:nvPr/>
        </p:nvSpPr>
        <p:spPr>
          <a:xfrm>
            <a:off x="6181844" y="3476506"/>
            <a:ext cx="7640836" cy="260747"/>
          </a:xfrm>
          <a:prstGeom prst="rect">
            <a:avLst/>
          </a:prstGeom>
          <a:noFill/>
          <a:ln/>
        </p:spPr>
        <p:txBody>
          <a:bodyPr wrap="none" lIns="0" tIns="0" rIns="0" bIns="0" rtlCol="0" anchor="t"/>
          <a:lstStyle/>
          <a:p>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Trong đó:</a:t>
            </a:r>
            <a:endParaRPr lang="en-US" sz="1250" dirty="0"/>
          </a:p>
        </p:txBody>
      </p:sp>
      <p:sp>
        <p:nvSpPr>
          <p:cNvPr id="10" name="Text 6"/>
          <p:cNvSpPr/>
          <p:nvPr/>
        </p:nvSpPr>
        <p:spPr>
          <a:xfrm>
            <a:off x="6181844" y="3883938"/>
            <a:ext cx="7640836" cy="260747"/>
          </a:xfrm>
          <a:prstGeom prst="rect">
            <a:avLst/>
          </a:prstGeom>
          <a:noFill/>
          <a:ln/>
        </p:spPr>
        <p:txBody>
          <a:bodyPr wrap="none" lIns="0" tIns="0" rIns="0" bIns="0" rtlCol="0" anchor="t"/>
          <a:lstStyle/>
          <a:p>
            <a:pPr algn="l" marL="342900" indent="-342900">
              <a:lnSpc>
                <a:spcPts val="2050"/>
              </a:lnSpc>
              <a:buSzPct val="100000"/>
              <a:buChar char="•"/>
            </a:pPr>
            <a:r>
              <a:rPr lang="en-US" sz="1250" i="1" dirty="0">
                <a:solidFill>
                  <a:srgbClr val="000000"/>
                </a:solidFill>
                <a:latin typeface="Montserrat" pitchFamily="34" charset="0"/>
                <a:ea typeface="Montserrat" pitchFamily="34" charset="-122"/>
                <a:cs typeface="Montserrat" pitchFamily="34" charset="-120"/>
              </a:rPr>
              <a:t>Dx(y)</a:t>
            </a:r>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 Chi phí từ nút x đến y</a:t>
            </a:r>
            <a:endParaRPr lang="en-US" sz="1250" dirty="0"/>
          </a:p>
        </p:txBody>
      </p:sp>
      <p:sp>
        <p:nvSpPr>
          <p:cNvPr id="11" name="Text 7"/>
          <p:cNvSpPr/>
          <p:nvPr/>
        </p:nvSpPr>
        <p:spPr>
          <a:xfrm>
            <a:off x="6181844" y="4201716"/>
            <a:ext cx="7640836" cy="260747"/>
          </a:xfrm>
          <a:prstGeom prst="rect">
            <a:avLst/>
          </a:prstGeom>
          <a:noFill/>
          <a:ln/>
        </p:spPr>
        <p:txBody>
          <a:bodyPr wrap="none" lIns="0" tIns="0" rIns="0" bIns="0" rtlCol="0" anchor="t"/>
          <a:lstStyle/>
          <a:p>
            <a:pPr algn="l" marL="342900" indent="-342900">
              <a:lnSpc>
                <a:spcPts val="2050"/>
              </a:lnSpc>
              <a:buSzPct val="100000"/>
              <a:buChar char="•"/>
            </a:pPr>
            <a:r>
              <a:rPr lang="en-US" sz="1250" i="1" dirty="0">
                <a:solidFill>
                  <a:srgbClr val="000000"/>
                </a:solidFill>
                <a:latin typeface="Montserrat" pitchFamily="34" charset="0"/>
                <a:ea typeface="Montserrat" pitchFamily="34" charset="-122"/>
                <a:cs typeface="Montserrat" pitchFamily="34" charset="-120"/>
              </a:rPr>
              <a:t>c(x,v)</a:t>
            </a:r>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 Chi phí từ x đến hàng xóm v</a:t>
            </a:r>
            <a:endParaRPr lang="en-US" sz="1250" dirty="0"/>
          </a:p>
        </p:txBody>
      </p:sp>
      <p:sp>
        <p:nvSpPr>
          <p:cNvPr id="12" name="Text 8"/>
          <p:cNvSpPr/>
          <p:nvPr/>
        </p:nvSpPr>
        <p:spPr>
          <a:xfrm>
            <a:off x="6181844" y="4519493"/>
            <a:ext cx="7640836" cy="260747"/>
          </a:xfrm>
          <a:prstGeom prst="rect">
            <a:avLst/>
          </a:prstGeom>
          <a:noFill/>
          <a:ln/>
        </p:spPr>
        <p:txBody>
          <a:bodyPr wrap="none" lIns="0" tIns="0" rIns="0" bIns="0" rtlCol="0" anchor="t"/>
          <a:lstStyle/>
          <a:p>
            <a:pPr algn="l" marL="342900" indent="-342900">
              <a:lnSpc>
                <a:spcPts val="2050"/>
              </a:lnSpc>
              <a:buSzPct val="100000"/>
              <a:buChar char="•"/>
            </a:pPr>
            <a:r>
              <a:rPr lang="en-US" sz="1250" i="1" dirty="0">
                <a:solidFill>
                  <a:srgbClr val="000000"/>
                </a:solidFill>
                <a:latin typeface="Montserrat" pitchFamily="34" charset="0"/>
                <a:ea typeface="Montserrat" pitchFamily="34" charset="-122"/>
                <a:cs typeface="Montserrat" pitchFamily="34" charset="-120"/>
              </a:rPr>
              <a:t>Dv(y)</a:t>
            </a:r>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 Chi phí từ v đến y</a:t>
            </a:r>
            <a:endParaRPr lang="en-US" sz="1250" dirty="0"/>
          </a:p>
        </p:txBody>
      </p:sp>
      <p:sp>
        <p:nvSpPr>
          <p:cNvPr id="13" name="Text 9"/>
          <p:cNvSpPr/>
          <p:nvPr/>
        </p:nvSpPr>
        <p:spPr>
          <a:xfrm>
            <a:off x="6181844" y="4926925"/>
            <a:ext cx="7640836" cy="260747"/>
          </a:xfrm>
          <a:prstGeom prst="rect">
            <a:avLst/>
          </a:prstGeom>
          <a:noFill/>
          <a:ln/>
        </p:spPr>
        <p:txBody>
          <a:bodyPr wrap="none" lIns="0" tIns="0" rIns="0" bIns="0" rtlCol="0" anchor="t"/>
          <a:lstStyle/>
          <a:p>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Ý nghĩa: Chi phí tốt nhất đến đích = Chi phí đến hàng xóm + Chi phí từ hàng xóm đó đến đích.</a:t>
            </a:r>
            <a:endParaRPr lang="en-US" sz="1250" dirty="0"/>
          </a:p>
        </p:txBody>
      </p:sp>
      <p:pic>
        <p:nvPicPr>
          <p:cNvPr id="14" name="Image 2" descr="preencoded.png">    </p:cNvPr>
          <p:cNvPicPr>
            <a:picLocks noChangeAspect="1"/>
          </p:cNvPicPr>
          <p:nvPr/>
        </p:nvPicPr>
        <p:blipFill>
          <a:blip r:embed="rId3"/>
          <a:stretch>
            <a:fillRect/>
          </a:stretch>
        </p:blipFill>
        <p:spPr>
          <a:xfrm>
            <a:off x="815221" y="6835021"/>
            <a:ext cx="6499979" cy="652105"/>
          </a:xfrm>
          <a:prstGeom prst="rect">
            <a:avLst/>
          </a:prstGeom>
        </p:spPr>
      </p:pic>
      <p:sp>
        <p:nvSpPr>
          <p:cNvPr id="15" name="Text 10"/>
          <p:cNvSpPr/>
          <p:nvPr/>
        </p:nvSpPr>
        <p:spPr>
          <a:xfrm>
            <a:off x="978218" y="7650123"/>
            <a:ext cx="1852732" cy="231577"/>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Montserrat Extra Bold" pitchFamily="34" charset="0"/>
                <a:ea typeface="Montserrat Extra Bold" pitchFamily="34" charset="-122"/>
                <a:cs typeface="Montserrat Extra Bold" pitchFamily="34" charset="-120"/>
              </a:rPr>
              <a:t>Khởi tạo</a:t>
            </a:r>
            <a:endParaRPr lang="en-US" sz="1450" dirty="0"/>
          </a:p>
        </p:txBody>
      </p:sp>
      <p:sp>
        <p:nvSpPr>
          <p:cNvPr id="16" name="Text 11"/>
          <p:cNvSpPr/>
          <p:nvPr/>
        </p:nvSpPr>
        <p:spPr>
          <a:xfrm>
            <a:off x="978218" y="7979450"/>
            <a:ext cx="6173986" cy="260747"/>
          </a:xfrm>
          <a:prstGeom prst="rect">
            <a:avLst/>
          </a:prstGeom>
          <a:noFill/>
          <a:ln/>
        </p:spPr>
        <p:txBody>
          <a:bodyPr wrap="none" lIns="0" tIns="0" rIns="0" bIns="0" rtlCol="0" anchor="t"/>
          <a:lstStyle/>
          <a:p>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Mỗi router biết chi phí đến hàng xóm trực tiếp</a:t>
            </a:r>
            <a:endParaRPr lang="en-US" sz="1250" dirty="0"/>
          </a:p>
        </p:txBody>
      </p:sp>
      <p:pic>
        <p:nvPicPr>
          <p:cNvPr id="17" name="Image 3" descr="preencoded.png">    </p:cNvPr>
          <p:cNvPicPr>
            <a:picLocks noChangeAspect="1"/>
          </p:cNvPicPr>
          <p:nvPr/>
        </p:nvPicPr>
        <p:blipFill>
          <a:blip r:embed="rId4"/>
          <a:stretch>
            <a:fillRect/>
          </a:stretch>
        </p:blipFill>
        <p:spPr>
          <a:xfrm>
            <a:off x="7315200" y="6835021"/>
            <a:ext cx="6499979" cy="652105"/>
          </a:xfrm>
          <a:prstGeom prst="rect">
            <a:avLst/>
          </a:prstGeom>
        </p:spPr>
      </p:pic>
      <p:sp>
        <p:nvSpPr>
          <p:cNvPr id="18" name="Text 12"/>
          <p:cNvSpPr/>
          <p:nvPr/>
        </p:nvSpPr>
        <p:spPr>
          <a:xfrm>
            <a:off x="7478197" y="7650123"/>
            <a:ext cx="1852732" cy="231577"/>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Montserrat Extra Bold" pitchFamily="34" charset="0"/>
                <a:ea typeface="Montserrat Extra Bold" pitchFamily="34" charset="-122"/>
                <a:cs typeface="Montserrat Extra Bold" pitchFamily="34" charset="-120"/>
              </a:rPr>
              <a:t>Trao đổi</a:t>
            </a:r>
            <a:endParaRPr lang="en-US" sz="1450" dirty="0"/>
          </a:p>
        </p:txBody>
      </p:sp>
      <p:sp>
        <p:nvSpPr>
          <p:cNvPr id="19" name="Text 13"/>
          <p:cNvSpPr/>
          <p:nvPr/>
        </p:nvSpPr>
        <p:spPr>
          <a:xfrm>
            <a:off x="7478197" y="7979450"/>
            <a:ext cx="6173986" cy="260747"/>
          </a:xfrm>
          <a:prstGeom prst="rect">
            <a:avLst/>
          </a:prstGeom>
          <a:noFill/>
          <a:ln/>
        </p:spPr>
        <p:txBody>
          <a:bodyPr wrap="none" lIns="0" tIns="0" rIns="0" bIns="0" rtlCol="0" anchor="t"/>
          <a:lstStyle/>
          <a:p>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Router gửi bảng Distance Vector cho các hàng xóm</a:t>
            </a:r>
            <a:endParaRPr lang="en-US" sz="1250" dirty="0"/>
          </a:p>
        </p:txBody>
      </p:sp>
      <p:pic>
        <p:nvPicPr>
          <p:cNvPr id="20" name="Image 4" descr="preencoded.png">    </p:cNvPr>
          <p:cNvPicPr>
            <a:picLocks noChangeAspect="1"/>
          </p:cNvPicPr>
          <p:nvPr/>
        </p:nvPicPr>
        <p:blipFill>
          <a:blip r:embed="rId5"/>
          <a:stretch>
            <a:fillRect/>
          </a:stretch>
        </p:blipFill>
        <p:spPr>
          <a:xfrm>
            <a:off x="815221" y="8403193"/>
            <a:ext cx="6499979" cy="652105"/>
          </a:xfrm>
          <a:prstGeom prst="rect">
            <a:avLst/>
          </a:prstGeom>
        </p:spPr>
      </p:pic>
      <p:sp>
        <p:nvSpPr>
          <p:cNvPr id="21" name="Text 14"/>
          <p:cNvSpPr/>
          <p:nvPr/>
        </p:nvSpPr>
        <p:spPr>
          <a:xfrm>
            <a:off x="978218" y="9218295"/>
            <a:ext cx="1852732" cy="231577"/>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Montserrat Extra Bold" pitchFamily="34" charset="0"/>
                <a:ea typeface="Montserrat Extra Bold" pitchFamily="34" charset="-122"/>
                <a:cs typeface="Montserrat Extra Bold" pitchFamily="34" charset="-120"/>
              </a:rPr>
              <a:t>Tính toán</a:t>
            </a:r>
            <a:endParaRPr lang="en-US" sz="1450" dirty="0"/>
          </a:p>
        </p:txBody>
      </p:sp>
      <p:sp>
        <p:nvSpPr>
          <p:cNvPr id="22" name="Text 15"/>
          <p:cNvSpPr/>
          <p:nvPr/>
        </p:nvSpPr>
        <p:spPr>
          <a:xfrm>
            <a:off x="978218" y="9547622"/>
            <a:ext cx="6173986" cy="260747"/>
          </a:xfrm>
          <a:prstGeom prst="rect">
            <a:avLst/>
          </a:prstGeom>
          <a:noFill/>
          <a:ln/>
        </p:spPr>
        <p:txBody>
          <a:bodyPr wrap="none" lIns="0" tIns="0" rIns="0" bIns="0" rtlCol="0" anchor="t"/>
          <a:lstStyle/>
          <a:p>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Cập nhật bảng định tuyến dựa trên phương trình Bellman-Ford</a:t>
            </a:r>
            <a:endParaRPr lang="en-US" sz="1250" dirty="0"/>
          </a:p>
        </p:txBody>
      </p:sp>
      <p:pic>
        <p:nvPicPr>
          <p:cNvPr id="23" name="Image 5" descr="preencoded.png">    </p:cNvPr>
          <p:cNvPicPr>
            <a:picLocks noChangeAspect="1"/>
          </p:cNvPicPr>
          <p:nvPr/>
        </p:nvPicPr>
        <p:blipFill>
          <a:blip r:embed="rId6"/>
          <a:stretch>
            <a:fillRect/>
          </a:stretch>
        </p:blipFill>
        <p:spPr>
          <a:xfrm>
            <a:off x="7315200" y="8403193"/>
            <a:ext cx="6499979" cy="652105"/>
          </a:xfrm>
          <a:prstGeom prst="rect">
            <a:avLst/>
          </a:prstGeom>
        </p:spPr>
      </p:pic>
      <p:sp>
        <p:nvSpPr>
          <p:cNvPr id="24" name="Text 16"/>
          <p:cNvSpPr/>
          <p:nvPr/>
        </p:nvSpPr>
        <p:spPr>
          <a:xfrm>
            <a:off x="7478197" y="9218295"/>
            <a:ext cx="1852732" cy="231577"/>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Montserrat Extra Bold" pitchFamily="34" charset="0"/>
                <a:ea typeface="Montserrat Extra Bold" pitchFamily="34" charset="-122"/>
                <a:cs typeface="Montserrat Extra Bold" pitchFamily="34" charset="-120"/>
              </a:rPr>
              <a:t>Lặp lại</a:t>
            </a:r>
            <a:endParaRPr lang="en-US" sz="1450" dirty="0"/>
          </a:p>
        </p:txBody>
      </p:sp>
      <p:sp>
        <p:nvSpPr>
          <p:cNvPr id="25" name="Text 17"/>
          <p:cNvSpPr/>
          <p:nvPr/>
        </p:nvSpPr>
        <p:spPr>
          <a:xfrm>
            <a:off x="7478197" y="9547622"/>
            <a:ext cx="6173986" cy="260747"/>
          </a:xfrm>
          <a:prstGeom prst="rect">
            <a:avLst/>
          </a:prstGeom>
          <a:noFill/>
          <a:ln/>
        </p:spPr>
        <p:txBody>
          <a:bodyPr wrap="none" lIns="0" tIns="0" rIns="0" bIns="0" rtlCol="0" anchor="t"/>
          <a:lstStyle/>
          <a:p>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Tiếp tục cho đến khi hội tụ</a:t>
            </a:r>
            <a:endParaRPr lang="en-US" sz="1250" dirty="0"/>
          </a:p>
        </p:txBody>
      </p:sp>
      <p:sp>
        <p:nvSpPr>
          <p:cNvPr id="26" name="Text 18"/>
          <p:cNvSpPr/>
          <p:nvPr/>
        </p:nvSpPr>
        <p:spPr>
          <a:xfrm>
            <a:off x="815221" y="10154722"/>
            <a:ext cx="12999958" cy="521494"/>
          </a:xfrm>
          <a:prstGeom prst="rect">
            <a:avLst/>
          </a:prstGeom>
          <a:noFill/>
          <a:ln/>
        </p:spPr>
        <p:txBody>
          <a:bodyPr wrap="square" lIns="0" tIns="0" rIns="0" bIns="0" rtlCol="0" anchor="t"/>
          <a:lstStyle/>
          <a:p>
            <a:pPr algn="l" indent="0" marL="0">
              <a:lnSpc>
                <a:spcPts val="2050"/>
              </a:lnSpc>
              <a:buNone/>
            </a:pPr>
            <a:r>
              <a:rPr lang="en-US" sz="1250" dirty="0">
                <a:solidFill>
                  <a:srgbClr val="000000"/>
                </a:solidFill>
                <a:latin typeface="Montserrat" pitchFamily="34" charset="0"/>
                <a:ea typeface="Montserrat" pitchFamily="34" charset="-122"/>
                <a:cs typeface="Montserrat" pitchFamily="34" charset="-120"/>
              </a:rPr>
              <a:t>Thuật toán này hoạt động không đồng bộ - các router không cần cập nhật đồng thời. Mỗi router gửi bảng định tuyến định kỳ hoặc khi phát hiện thay đổi trong mạng.</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2012" y="592693"/>
            <a:ext cx="7175659" cy="612219"/>
          </a:xfrm>
          <a:prstGeom prst="rect">
            <a:avLst/>
          </a:prstGeom>
          <a:noFill/>
          <a:ln/>
        </p:spPr>
        <p:txBody>
          <a:bodyPr wrap="none" lIns="0" tIns="0" rIns="0" bIns="0" rtlCol="0" anchor="t"/>
          <a:lstStyle/>
          <a:p>
            <a:pPr algn="l" indent="0" marL="0">
              <a:lnSpc>
                <a:spcPts val="4800"/>
              </a:lnSpc>
              <a:buNone/>
            </a:pPr>
            <a:r>
              <a:rPr lang="en-US" sz="3850" b="1" dirty="0">
                <a:solidFill>
                  <a:srgbClr val="1870CC"/>
                </a:solidFill>
                <a:latin typeface="Montserrat Extra Bold" pitchFamily="34" charset="0"/>
                <a:ea typeface="Montserrat Extra Bold" pitchFamily="34" charset="-122"/>
                <a:cs typeface="Montserrat Extra Bold" pitchFamily="34" charset="-120"/>
              </a:rPr>
              <a:t>Vấn đề của Distance Vector</a:t>
            </a:r>
            <a:endParaRPr lang="en-US" sz="3850" dirty="0"/>
          </a:p>
        </p:txBody>
      </p:sp>
      <p:sp>
        <p:nvSpPr>
          <p:cNvPr id="3" name="Text 1"/>
          <p:cNvSpPr/>
          <p:nvPr/>
        </p:nvSpPr>
        <p:spPr>
          <a:xfrm>
            <a:off x="862012" y="1291114"/>
            <a:ext cx="5687735" cy="367308"/>
          </a:xfrm>
          <a:prstGeom prst="rect">
            <a:avLst/>
          </a:prstGeom>
          <a:noFill/>
          <a:ln/>
        </p:spPr>
        <p:txBody>
          <a:bodyPr wrap="none" lIns="0" tIns="0" rIns="0" bIns="0" rtlCol="0" anchor="t"/>
          <a:lstStyle/>
          <a:p>
            <a:pPr algn="l" indent="0" marL="0">
              <a:lnSpc>
                <a:spcPts val="2850"/>
              </a:lnSpc>
              <a:buNone/>
            </a:pPr>
            <a:r>
              <a:rPr lang="en-US" sz="2300" b="1" dirty="0">
                <a:solidFill>
                  <a:srgbClr val="1870CC"/>
                </a:solidFill>
                <a:latin typeface="Montserrat Extra Bold" pitchFamily="34" charset="0"/>
                <a:ea typeface="Montserrat Extra Bold" pitchFamily="34" charset="-122"/>
                <a:cs typeface="Montserrat Extra Bold" pitchFamily="34" charset="-120"/>
              </a:rPr>
              <a:t>Count-to-Infinity (Đếm đến vô cùng)</a:t>
            </a:r>
            <a:endParaRPr lang="en-US" sz="2300" dirty="0"/>
          </a:p>
        </p:txBody>
      </p:sp>
      <p:sp>
        <p:nvSpPr>
          <p:cNvPr id="4" name="Text 2"/>
          <p:cNvSpPr/>
          <p:nvPr/>
        </p:nvSpPr>
        <p:spPr>
          <a:xfrm>
            <a:off x="862012" y="1981676"/>
            <a:ext cx="12906375"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Mặc dù đơn giản và hiệu quả, Distance Vector có một vấn đề nghiêm trọng khi mạng thay đổi. </a:t>
            </a:r>
            <a:pPr algn="l" indent="0" marL="0">
              <a:lnSpc>
                <a:spcPts val="2700"/>
              </a:lnSpc>
              <a:buNone/>
            </a:pPr>
            <a:r>
              <a:rPr lang="en-US" sz="1650" dirty="0">
                <a:solidFill>
                  <a:srgbClr val="FFD604"/>
                </a:solidFill>
                <a:latin typeface="Montserrat" pitchFamily="34" charset="0"/>
                <a:ea typeface="Montserrat" pitchFamily="34" charset="-122"/>
                <a:cs typeface="Montserrat" pitchFamily="34" charset="-120"/>
              </a:rPr>
              <a:t>Tin tốt lan nhanh</a:t>
            </a:r>
            <a:pPr algn="l"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 - khi có đường đi tốt hơn xuất hiện, thông tin cập nhật rất nhanh chóng trong toàn mạng.</a:t>
            </a:r>
            <a:endParaRPr lang="en-US" sz="1650" dirty="0"/>
          </a:p>
        </p:txBody>
      </p:sp>
      <p:sp>
        <p:nvSpPr>
          <p:cNvPr id="5" name="Text 3"/>
          <p:cNvSpPr/>
          <p:nvPr/>
        </p:nvSpPr>
        <p:spPr>
          <a:xfrm>
            <a:off x="862012" y="2913698"/>
            <a:ext cx="12906375"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Tuy nhiên, </a:t>
            </a:r>
            <a:pPr algn="l" indent="0" marL="0">
              <a:lnSpc>
                <a:spcPts val="2700"/>
              </a:lnSpc>
              <a:buNone/>
            </a:pPr>
            <a:r>
              <a:rPr lang="en-US" sz="1650" dirty="0">
                <a:solidFill>
                  <a:srgbClr val="B6CC18"/>
                </a:solidFill>
                <a:latin typeface="Montserrat" pitchFamily="34" charset="0"/>
                <a:ea typeface="Montserrat" pitchFamily="34" charset="-122"/>
                <a:cs typeface="Montserrat" pitchFamily="34" charset="-120"/>
              </a:rPr>
              <a:t>tin xấu lan chậm</a:t>
            </a:r>
            <a:pPr algn="l"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 - khi một liên kết bị đứt hoặc chi phí tăng đột ngột, các router có thể rơi vào tình trạng </a:t>
            </a:r>
            <a:pPr algn="l" indent="0" marL="0">
              <a:lnSpc>
                <a:spcPts val="2700"/>
              </a:lnSpc>
              <a:buNone/>
            </a:pPr>
            <a:r>
              <a:rPr lang="en-US" sz="1650" b="1" dirty="0">
                <a:solidFill>
                  <a:srgbClr val="000000"/>
                </a:solidFill>
                <a:latin typeface="Montserrat" pitchFamily="34" charset="0"/>
                <a:ea typeface="Montserrat" pitchFamily="34" charset="-122"/>
                <a:cs typeface="Montserrat" pitchFamily="34" charset="-120"/>
              </a:rPr>
              <a:t>routing loop</a:t>
            </a:r>
            <a:pPr algn="l"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 (vòng lặp định tuyến).</a:t>
            </a:r>
            <a:endParaRPr lang="en-US" sz="1650" dirty="0"/>
          </a:p>
        </p:txBody>
      </p:sp>
      <p:sp>
        <p:nvSpPr>
          <p:cNvPr id="6" name="Shape 4"/>
          <p:cNvSpPr/>
          <p:nvPr/>
        </p:nvSpPr>
        <p:spPr>
          <a:xfrm>
            <a:off x="862012" y="5832753"/>
            <a:ext cx="12906375" cy="30480"/>
          </a:xfrm>
          <a:prstGeom prst="roundRect">
            <a:avLst>
              <a:gd name="adj" fmla="val 296989"/>
            </a:avLst>
          </a:prstGeom>
          <a:solidFill>
            <a:srgbClr val="D1DCFA"/>
          </a:solidFill>
          <a:ln/>
        </p:spPr>
      </p:sp>
      <p:sp>
        <p:nvSpPr>
          <p:cNvPr id="7" name="Shape 5"/>
          <p:cNvSpPr/>
          <p:nvPr/>
        </p:nvSpPr>
        <p:spPr>
          <a:xfrm>
            <a:off x="3347204" y="5186243"/>
            <a:ext cx="30480" cy="646509"/>
          </a:xfrm>
          <a:prstGeom prst="roundRect">
            <a:avLst>
              <a:gd name="adj" fmla="val 296989"/>
            </a:avLst>
          </a:prstGeom>
          <a:solidFill>
            <a:srgbClr val="D1DCFA"/>
          </a:solidFill>
          <a:ln/>
        </p:spPr>
      </p:sp>
      <p:sp>
        <p:nvSpPr>
          <p:cNvPr id="8" name="Shape 6"/>
          <p:cNvSpPr/>
          <p:nvPr/>
        </p:nvSpPr>
        <p:spPr>
          <a:xfrm>
            <a:off x="3120033" y="5590342"/>
            <a:ext cx="484823" cy="484822"/>
          </a:xfrm>
          <a:prstGeom prst="roundRect">
            <a:avLst>
              <a:gd name="adj" fmla="val 18671"/>
            </a:avLst>
          </a:prstGeom>
          <a:solidFill>
            <a:srgbClr val="FFFFFF"/>
          </a:solidFill>
          <a:ln w="7620">
            <a:solidFill>
              <a:srgbClr val="D1DCFA"/>
            </a:solidFill>
            <a:prstDash val="solid"/>
          </a:ln>
        </p:spPr>
      </p:sp>
      <p:sp>
        <p:nvSpPr>
          <p:cNvPr id="9" name="Text 7"/>
          <p:cNvSpPr/>
          <p:nvPr/>
        </p:nvSpPr>
        <p:spPr>
          <a:xfrm>
            <a:off x="3215521" y="5649099"/>
            <a:ext cx="293846" cy="367308"/>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Montserrat Extra Bold" pitchFamily="34" charset="0"/>
                <a:ea typeface="Montserrat Extra Bold" pitchFamily="34" charset="-122"/>
                <a:cs typeface="Montserrat Extra Bold" pitchFamily="34" charset="-120"/>
              </a:rPr>
              <a:t>1</a:t>
            </a:r>
            <a:endParaRPr lang="en-US" sz="2300" dirty="0"/>
          </a:p>
        </p:txBody>
      </p:sp>
      <p:sp>
        <p:nvSpPr>
          <p:cNvPr id="10" name="Text 8"/>
          <p:cNvSpPr/>
          <p:nvPr/>
        </p:nvSpPr>
        <p:spPr>
          <a:xfrm>
            <a:off x="2137886" y="3845719"/>
            <a:ext cx="2449116" cy="306110"/>
          </a:xfrm>
          <a:prstGeom prst="rect">
            <a:avLst/>
          </a:prstGeom>
          <a:noFill/>
          <a:ln/>
        </p:spPr>
        <p:txBody>
          <a:bodyPr wrap="none" lIns="0" tIns="0" rIns="0" bIns="0" rtlCol="0" anchor="t"/>
          <a:lstStyle/>
          <a:p>
            <a:pPr algn="ctr"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T0: Bình thường</a:t>
            </a:r>
            <a:endParaRPr lang="en-US" sz="1900" dirty="0"/>
          </a:p>
        </p:txBody>
      </p:sp>
      <p:sp>
        <p:nvSpPr>
          <p:cNvPr id="11" name="Text 9"/>
          <p:cNvSpPr/>
          <p:nvPr/>
        </p:nvSpPr>
        <p:spPr>
          <a:xfrm>
            <a:off x="1077516" y="4281130"/>
            <a:ext cx="4569857" cy="344805"/>
          </a:xfrm>
          <a:prstGeom prst="rect">
            <a:avLst/>
          </a:prstGeom>
          <a:noFill/>
          <a:ln/>
        </p:spPr>
        <p:txBody>
          <a:bodyPr wrap="none" lIns="0" tIns="0" rIns="0" bIns="0" rtlCol="0" anchor="t"/>
          <a:lstStyle/>
          <a:p>
            <a:pPr algn="ctr"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Router A đi qua B để đến X với chi phí 2</a:t>
            </a:r>
            <a:endParaRPr lang="en-US" sz="1650" dirty="0"/>
          </a:p>
        </p:txBody>
      </p:sp>
      <p:sp>
        <p:nvSpPr>
          <p:cNvPr id="12" name="Shape 10"/>
          <p:cNvSpPr/>
          <p:nvPr/>
        </p:nvSpPr>
        <p:spPr>
          <a:xfrm>
            <a:off x="5982295" y="5832753"/>
            <a:ext cx="30480" cy="646509"/>
          </a:xfrm>
          <a:prstGeom prst="roundRect">
            <a:avLst>
              <a:gd name="adj" fmla="val 296989"/>
            </a:avLst>
          </a:prstGeom>
          <a:solidFill>
            <a:srgbClr val="D1DCFA"/>
          </a:solidFill>
          <a:ln/>
        </p:spPr>
      </p:sp>
      <p:sp>
        <p:nvSpPr>
          <p:cNvPr id="13" name="Shape 11"/>
          <p:cNvSpPr/>
          <p:nvPr/>
        </p:nvSpPr>
        <p:spPr>
          <a:xfrm>
            <a:off x="5755124" y="5590342"/>
            <a:ext cx="484823" cy="484822"/>
          </a:xfrm>
          <a:prstGeom prst="roundRect">
            <a:avLst>
              <a:gd name="adj" fmla="val 18671"/>
            </a:avLst>
          </a:prstGeom>
          <a:solidFill>
            <a:srgbClr val="FFFFFF"/>
          </a:solidFill>
          <a:ln w="7620">
            <a:solidFill>
              <a:srgbClr val="D1DCFA"/>
            </a:solidFill>
            <a:prstDash val="solid"/>
          </a:ln>
        </p:spPr>
      </p:sp>
      <p:sp>
        <p:nvSpPr>
          <p:cNvPr id="14" name="Text 12"/>
          <p:cNvSpPr/>
          <p:nvPr/>
        </p:nvSpPr>
        <p:spPr>
          <a:xfrm>
            <a:off x="5850612" y="5649099"/>
            <a:ext cx="293846" cy="367308"/>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Montserrat Extra Bold" pitchFamily="34" charset="0"/>
                <a:ea typeface="Montserrat Extra Bold" pitchFamily="34" charset="-122"/>
                <a:cs typeface="Montserrat Extra Bold" pitchFamily="34" charset="-120"/>
              </a:rPr>
              <a:t>2</a:t>
            </a:r>
            <a:endParaRPr lang="en-US" sz="2300" dirty="0"/>
          </a:p>
        </p:txBody>
      </p:sp>
      <p:sp>
        <p:nvSpPr>
          <p:cNvPr id="15" name="Text 13"/>
          <p:cNvSpPr/>
          <p:nvPr/>
        </p:nvSpPr>
        <p:spPr>
          <a:xfrm>
            <a:off x="4772978" y="6694765"/>
            <a:ext cx="2449116" cy="306110"/>
          </a:xfrm>
          <a:prstGeom prst="rect">
            <a:avLst/>
          </a:prstGeom>
          <a:noFill/>
          <a:ln/>
        </p:spPr>
        <p:txBody>
          <a:bodyPr wrap="none" lIns="0" tIns="0" rIns="0" bIns="0" rtlCol="0" anchor="t"/>
          <a:lstStyle/>
          <a:p>
            <a:pPr algn="ctr"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T1: Link đứt</a:t>
            </a:r>
            <a:endParaRPr lang="en-US" sz="1900" dirty="0"/>
          </a:p>
        </p:txBody>
      </p:sp>
      <p:sp>
        <p:nvSpPr>
          <p:cNvPr id="16" name="Text 14"/>
          <p:cNvSpPr/>
          <p:nvPr/>
        </p:nvSpPr>
        <p:spPr>
          <a:xfrm>
            <a:off x="3712607" y="7130177"/>
            <a:ext cx="4569976" cy="344805"/>
          </a:xfrm>
          <a:prstGeom prst="rect">
            <a:avLst/>
          </a:prstGeom>
          <a:noFill/>
          <a:ln/>
        </p:spPr>
        <p:txBody>
          <a:bodyPr wrap="none" lIns="0" tIns="0" rIns="0" bIns="0" rtlCol="0" anchor="t"/>
          <a:lstStyle/>
          <a:p>
            <a:pPr algn="ctr"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Đường trực tiếp từ A đến X bị ngắt</a:t>
            </a:r>
            <a:endParaRPr lang="en-US" sz="1650" dirty="0"/>
          </a:p>
        </p:txBody>
      </p:sp>
      <p:sp>
        <p:nvSpPr>
          <p:cNvPr id="17" name="Shape 15"/>
          <p:cNvSpPr/>
          <p:nvPr/>
        </p:nvSpPr>
        <p:spPr>
          <a:xfrm>
            <a:off x="8617387" y="5186243"/>
            <a:ext cx="30480" cy="646509"/>
          </a:xfrm>
          <a:prstGeom prst="roundRect">
            <a:avLst>
              <a:gd name="adj" fmla="val 296989"/>
            </a:avLst>
          </a:prstGeom>
          <a:solidFill>
            <a:srgbClr val="D1DCFA"/>
          </a:solidFill>
          <a:ln/>
        </p:spPr>
      </p:sp>
      <p:sp>
        <p:nvSpPr>
          <p:cNvPr id="18" name="Shape 16"/>
          <p:cNvSpPr/>
          <p:nvPr/>
        </p:nvSpPr>
        <p:spPr>
          <a:xfrm>
            <a:off x="8390215" y="5590342"/>
            <a:ext cx="484823" cy="484822"/>
          </a:xfrm>
          <a:prstGeom prst="roundRect">
            <a:avLst>
              <a:gd name="adj" fmla="val 18671"/>
            </a:avLst>
          </a:prstGeom>
          <a:solidFill>
            <a:srgbClr val="FFFFFF"/>
          </a:solidFill>
          <a:ln w="7620">
            <a:solidFill>
              <a:srgbClr val="D1DCFA"/>
            </a:solidFill>
            <a:prstDash val="solid"/>
          </a:ln>
        </p:spPr>
      </p:sp>
      <p:sp>
        <p:nvSpPr>
          <p:cNvPr id="19" name="Text 17"/>
          <p:cNvSpPr/>
          <p:nvPr/>
        </p:nvSpPr>
        <p:spPr>
          <a:xfrm>
            <a:off x="8485703" y="5649099"/>
            <a:ext cx="293846" cy="367308"/>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Montserrat Extra Bold" pitchFamily="34" charset="0"/>
                <a:ea typeface="Montserrat Extra Bold" pitchFamily="34" charset="-122"/>
                <a:cs typeface="Montserrat Extra Bold" pitchFamily="34" charset="-120"/>
              </a:rPr>
              <a:t>3</a:t>
            </a:r>
            <a:endParaRPr lang="en-US" sz="2300" dirty="0"/>
          </a:p>
        </p:txBody>
      </p:sp>
      <p:sp>
        <p:nvSpPr>
          <p:cNvPr id="20" name="Text 18"/>
          <p:cNvSpPr/>
          <p:nvPr/>
        </p:nvSpPr>
        <p:spPr>
          <a:xfrm>
            <a:off x="7408069" y="3845719"/>
            <a:ext cx="2449116" cy="306110"/>
          </a:xfrm>
          <a:prstGeom prst="rect">
            <a:avLst/>
          </a:prstGeom>
          <a:noFill/>
          <a:ln/>
        </p:spPr>
        <p:txBody>
          <a:bodyPr wrap="none" lIns="0" tIns="0" rIns="0" bIns="0" rtlCol="0" anchor="t"/>
          <a:lstStyle/>
          <a:p>
            <a:pPr algn="ctr"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T2: Nhầm lẫn</a:t>
            </a:r>
            <a:endParaRPr lang="en-US" sz="1900" dirty="0"/>
          </a:p>
        </p:txBody>
      </p:sp>
      <p:sp>
        <p:nvSpPr>
          <p:cNvPr id="21" name="Text 19"/>
          <p:cNvSpPr/>
          <p:nvPr/>
        </p:nvSpPr>
        <p:spPr>
          <a:xfrm>
            <a:off x="6347698" y="4281130"/>
            <a:ext cx="4569976" cy="689610"/>
          </a:xfrm>
          <a:prstGeom prst="rect">
            <a:avLst/>
          </a:prstGeom>
          <a:noFill/>
          <a:ln/>
        </p:spPr>
        <p:txBody>
          <a:bodyPr wrap="square" lIns="0" tIns="0" rIns="0" bIns="0" rtlCol="0" anchor="t"/>
          <a:lstStyle/>
          <a:p>
            <a:pPr algn="ctr"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A nghĩ có thể đi qua B (chi phí 3), nhưng B lại đang dựa vào A</a:t>
            </a:r>
            <a:endParaRPr lang="en-US" sz="1650" dirty="0"/>
          </a:p>
        </p:txBody>
      </p:sp>
      <p:sp>
        <p:nvSpPr>
          <p:cNvPr id="22" name="Shape 20"/>
          <p:cNvSpPr/>
          <p:nvPr/>
        </p:nvSpPr>
        <p:spPr>
          <a:xfrm>
            <a:off x="11252597" y="5832753"/>
            <a:ext cx="30480" cy="646509"/>
          </a:xfrm>
          <a:prstGeom prst="roundRect">
            <a:avLst>
              <a:gd name="adj" fmla="val 296989"/>
            </a:avLst>
          </a:prstGeom>
          <a:solidFill>
            <a:srgbClr val="D1DCFA"/>
          </a:solidFill>
          <a:ln/>
        </p:spPr>
      </p:sp>
      <p:sp>
        <p:nvSpPr>
          <p:cNvPr id="23" name="Shape 21"/>
          <p:cNvSpPr/>
          <p:nvPr/>
        </p:nvSpPr>
        <p:spPr>
          <a:xfrm>
            <a:off x="11025426" y="5590342"/>
            <a:ext cx="484823" cy="484822"/>
          </a:xfrm>
          <a:prstGeom prst="roundRect">
            <a:avLst>
              <a:gd name="adj" fmla="val 18671"/>
            </a:avLst>
          </a:prstGeom>
          <a:solidFill>
            <a:srgbClr val="FFFFFF"/>
          </a:solidFill>
          <a:ln w="7620">
            <a:solidFill>
              <a:srgbClr val="D1DCFA"/>
            </a:solidFill>
            <a:prstDash val="solid"/>
          </a:ln>
        </p:spPr>
      </p:sp>
      <p:sp>
        <p:nvSpPr>
          <p:cNvPr id="24" name="Text 22"/>
          <p:cNvSpPr/>
          <p:nvPr/>
        </p:nvSpPr>
        <p:spPr>
          <a:xfrm>
            <a:off x="11120914" y="5649099"/>
            <a:ext cx="293846" cy="367308"/>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Montserrat Extra Bold" pitchFamily="34" charset="0"/>
                <a:ea typeface="Montserrat Extra Bold" pitchFamily="34" charset="-122"/>
                <a:cs typeface="Montserrat Extra Bold" pitchFamily="34" charset="-120"/>
              </a:rPr>
              <a:t>4</a:t>
            </a:r>
            <a:endParaRPr lang="en-US" sz="2300" dirty="0"/>
          </a:p>
        </p:txBody>
      </p:sp>
      <p:sp>
        <p:nvSpPr>
          <p:cNvPr id="25" name="Text 23"/>
          <p:cNvSpPr/>
          <p:nvPr/>
        </p:nvSpPr>
        <p:spPr>
          <a:xfrm>
            <a:off x="10043279" y="6694765"/>
            <a:ext cx="2449116" cy="306110"/>
          </a:xfrm>
          <a:prstGeom prst="rect">
            <a:avLst/>
          </a:prstGeom>
          <a:noFill/>
          <a:ln/>
        </p:spPr>
        <p:txBody>
          <a:bodyPr wrap="none" lIns="0" tIns="0" rIns="0" bIns="0" rtlCol="0" anchor="t"/>
          <a:lstStyle/>
          <a:p>
            <a:pPr algn="ctr"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T3-Tn: Vòng lặp</a:t>
            </a:r>
            <a:endParaRPr lang="en-US" sz="1900" dirty="0"/>
          </a:p>
        </p:txBody>
      </p:sp>
      <p:sp>
        <p:nvSpPr>
          <p:cNvPr id="26" name="Text 24"/>
          <p:cNvSpPr/>
          <p:nvPr/>
        </p:nvSpPr>
        <p:spPr>
          <a:xfrm>
            <a:off x="8982908" y="7130177"/>
            <a:ext cx="4569976" cy="344805"/>
          </a:xfrm>
          <a:prstGeom prst="rect">
            <a:avLst/>
          </a:prstGeom>
          <a:noFill/>
          <a:ln/>
        </p:spPr>
        <p:txBody>
          <a:bodyPr wrap="none" lIns="0" tIns="0" rIns="0" bIns="0" rtlCol="0" anchor="t"/>
          <a:lstStyle/>
          <a:p>
            <a:pPr algn="ctr"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Chi phí tăng dần: 4, 5, 6... cho đến vô cùng</a:t>
            </a:r>
            <a:endParaRPr lang="en-US" sz="1650" dirty="0"/>
          </a:p>
        </p:txBody>
      </p:sp>
      <p:sp>
        <p:nvSpPr>
          <p:cNvPr id="27" name="Shape 25"/>
          <p:cNvSpPr/>
          <p:nvPr/>
        </p:nvSpPr>
        <p:spPr>
          <a:xfrm>
            <a:off x="862012" y="7717393"/>
            <a:ext cx="12906375" cy="2665809"/>
          </a:xfrm>
          <a:prstGeom prst="roundRect">
            <a:avLst>
              <a:gd name="adj" fmla="val 3396"/>
            </a:avLst>
          </a:prstGeom>
          <a:solidFill>
            <a:srgbClr val="B9CBF8"/>
          </a:solidFill>
          <a:ln/>
        </p:spPr>
      </p:sp>
      <p:pic>
        <p:nvPicPr>
          <p:cNvPr id="28" name="Image 0" descr="preencoded.png">    </p:cNvPr>
          <p:cNvPicPr>
            <a:picLocks noChangeAspect="1"/>
          </p:cNvPicPr>
          <p:nvPr/>
        </p:nvPicPr>
        <p:blipFill>
          <a:blip r:embed="rId1"/>
          <a:stretch>
            <a:fillRect/>
          </a:stretch>
        </p:blipFill>
        <p:spPr>
          <a:xfrm>
            <a:off x="1077516" y="8008620"/>
            <a:ext cx="306110" cy="244912"/>
          </a:xfrm>
          <a:prstGeom prst="rect">
            <a:avLst/>
          </a:prstGeom>
        </p:spPr>
      </p:pic>
      <p:sp>
        <p:nvSpPr>
          <p:cNvPr id="29" name="Text 26"/>
          <p:cNvSpPr/>
          <p:nvPr/>
        </p:nvSpPr>
        <p:spPr>
          <a:xfrm>
            <a:off x="1599128" y="7986712"/>
            <a:ext cx="3697843" cy="306110"/>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Extra Bold" pitchFamily="34" charset="0"/>
                <a:ea typeface="Montserrat Extra Bold" pitchFamily="34" charset="-122"/>
                <a:cs typeface="Montserrat Extra Bold" pitchFamily="34" charset="-120"/>
              </a:rPr>
              <a:t>Giải pháp: Poisoned Reverse</a:t>
            </a:r>
            <a:endParaRPr lang="en-US" sz="1900" dirty="0"/>
          </a:p>
        </p:txBody>
      </p:sp>
      <p:sp>
        <p:nvSpPr>
          <p:cNvPr id="30" name="Text 27"/>
          <p:cNvSpPr/>
          <p:nvPr/>
        </p:nvSpPr>
        <p:spPr>
          <a:xfrm>
            <a:off x="1599128" y="8508325"/>
            <a:ext cx="11953756" cy="689610"/>
          </a:xfrm>
          <a:prstGeom prst="rect">
            <a:avLst/>
          </a:prstGeom>
          <a:noFill/>
          <a:ln/>
        </p:spPr>
        <p:txBody>
          <a:bodyPr wrap="square" lIns="0" tIns="0" rIns="0" bIns="0" rtlCol="0" anchor="t"/>
          <a:lstStyle/>
          <a:p>
            <a:pPr algn="l" indent="0" marL="0">
              <a:lnSpc>
                <a:spcPts val="2700"/>
              </a:lnSpc>
              <a:buNone/>
            </a:pPr>
            <a:r>
              <a:rPr lang="en-US" sz="1650" b="1" dirty="0">
                <a:solidFill>
                  <a:srgbClr val="000000"/>
                </a:solidFill>
                <a:latin typeface="Montserrat" pitchFamily="34" charset="0"/>
                <a:ea typeface="Montserrat" pitchFamily="34" charset="-122"/>
                <a:cs typeface="Montserrat" pitchFamily="34" charset="-120"/>
              </a:rPr>
              <a:t>Nguyên tắc:</a:t>
            </a:r>
            <a:pPr algn="l"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 Nếu router Z sử dụng Y để đến đích X, thì Z sẽ thông báo cho Y rằng khoảng cách từ Z đến X là </a:t>
            </a:r>
            <a:pPr algn="l" indent="0" marL="0">
              <a:lnSpc>
                <a:spcPts val="2700"/>
              </a:lnSpc>
              <a:buNone/>
            </a:pPr>
            <a:r>
              <a:rPr lang="en-US" sz="1650" dirty="0">
                <a:solidFill>
                  <a:srgbClr val="000000"/>
                </a:solidFill>
                <a:highlight>
                  <a:srgbClr val="FFD604"/>
                </a:highlight>
                <a:latin typeface="Montserrat" pitchFamily="34" charset="0"/>
                <a:ea typeface="Montserrat" pitchFamily="34" charset="-122"/>
                <a:cs typeface="Montserrat" pitchFamily="34" charset="-120"/>
              </a:rPr>
              <a:t>vô cùng (∞)</a:t>
            </a:r>
            <a:pPr algn="l"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a:t>
            </a:r>
            <a:endParaRPr lang="en-US" sz="1650" dirty="0"/>
          </a:p>
        </p:txBody>
      </p:sp>
      <p:sp>
        <p:nvSpPr>
          <p:cNvPr id="31" name="Text 28"/>
          <p:cNvSpPr/>
          <p:nvPr/>
        </p:nvSpPr>
        <p:spPr>
          <a:xfrm>
            <a:off x="1599128" y="9391888"/>
            <a:ext cx="11953756" cy="68961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Montserrat" pitchFamily="34" charset="0"/>
                <a:ea typeface="Montserrat" pitchFamily="34" charset="-122"/>
                <a:cs typeface="Montserrat" pitchFamily="34" charset="-120"/>
              </a:rPr>
              <a:t>Điều này ngăn Y sử dụng Z để đến X, phá vỡ vòng lặp. Tuy nhiên, giải pháp này chỉ hiệu quả với vòng lặp 2 nút, không giải quyết được vòng lặp phức tạp hơn.</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2466" y="469225"/>
            <a:ext cx="4119443" cy="460415"/>
          </a:xfrm>
          <a:prstGeom prst="rect">
            <a:avLst/>
          </a:prstGeom>
          <a:noFill/>
          <a:ln/>
        </p:spPr>
        <p:txBody>
          <a:bodyPr wrap="none" lIns="0" tIns="0" rIns="0" bIns="0" rtlCol="0" anchor="t"/>
          <a:lstStyle/>
          <a:p>
            <a:pPr algn="l" indent="0" marL="0">
              <a:lnSpc>
                <a:spcPts val="3600"/>
              </a:lnSpc>
              <a:buNone/>
            </a:pPr>
            <a:r>
              <a:rPr lang="en-US" sz="2900" b="1" dirty="0">
                <a:solidFill>
                  <a:srgbClr val="1870CC"/>
                </a:solidFill>
                <a:latin typeface="Montserrat Extra Bold" pitchFamily="34" charset="0"/>
                <a:ea typeface="Montserrat Extra Bold" pitchFamily="34" charset="-122"/>
                <a:cs typeface="Montserrat Extra Bold" pitchFamily="34" charset="-120"/>
              </a:rPr>
              <a:t>Định tuyến Phân cấp</a:t>
            </a:r>
            <a:endParaRPr lang="en-US" sz="2900" dirty="0"/>
          </a:p>
        </p:txBody>
      </p:sp>
      <p:sp>
        <p:nvSpPr>
          <p:cNvPr id="3" name="Text 1"/>
          <p:cNvSpPr/>
          <p:nvPr/>
        </p:nvSpPr>
        <p:spPr>
          <a:xfrm>
            <a:off x="682466" y="994410"/>
            <a:ext cx="4017526" cy="276344"/>
          </a:xfrm>
          <a:prstGeom prst="rect">
            <a:avLst/>
          </a:prstGeom>
          <a:noFill/>
          <a:ln/>
        </p:spPr>
        <p:txBody>
          <a:bodyPr wrap="none" lIns="0" tIns="0" rIns="0" bIns="0" rtlCol="0" anchor="t"/>
          <a:lstStyle/>
          <a:p>
            <a:pPr algn="l" indent="0" marL="0">
              <a:lnSpc>
                <a:spcPts val="2150"/>
              </a:lnSpc>
              <a:buNone/>
            </a:pPr>
            <a:r>
              <a:rPr lang="en-US" sz="1700" b="1" dirty="0">
                <a:solidFill>
                  <a:srgbClr val="1870CC"/>
                </a:solidFill>
                <a:latin typeface="Montserrat Extra Bold" pitchFamily="34" charset="0"/>
                <a:ea typeface="Montserrat Extra Bold" pitchFamily="34" charset="-122"/>
                <a:cs typeface="Montserrat Extra Bold" pitchFamily="34" charset="-120"/>
              </a:rPr>
              <a:t>Giải quyết vấn đề quy mô Internet</a:t>
            </a:r>
            <a:endParaRPr lang="en-US" sz="1700" dirty="0"/>
          </a:p>
        </p:txBody>
      </p:sp>
      <p:sp>
        <p:nvSpPr>
          <p:cNvPr id="4" name="Text 2"/>
          <p:cNvSpPr/>
          <p:nvPr/>
        </p:nvSpPr>
        <p:spPr>
          <a:xfrm>
            <a:off x="682466" y="1659731"/>
            <a:ext cx="6434971" cy="1036796"/>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Internet hiện đại với hàng tỷ thiết bị kết nối đặt ra những thách thức to lớn cho định tuyến. Không một router đơn lẻ nào có thể lưu trữ bảng định tuyến cho tất cả các đích trong toàn cầu. Nếu mọi router đều quảng bá thông tin định tuyến, lưu lượng điều khiển sẽ làm nghẽn toàn bộ mạng.</a:t>
            </a:r>
            <a:endParaRPr lang="en-US" sz="1250" dirty="0"/>
          </a:p>
        </p:txBody>
      </p:sp>
      <p:sp>
        <p:nvSpPr>
          <p:cNvPr id="5" name="Text 3"/>
          <p:cNvSpPr/>
          <p:nvPr/>
        </p:nvSpPr>
        <p:spPr>
          <a:xfrm>
            <a:off x="682466" y="2842379"/>
            <a:ext cx="6434971" cy="777597"/>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Giải pháp là chia Internet thành các </a:t>
            </a:r>
            <a:pPr algn="l" indent="0" marL="0">
              <a:lnSpc>
                <a:spcPts val="2000"/>
              </a:lnSpc>
              <a:buNone/>
            </a:pPr>
            <a:r>
              <a:rPr lang="en-US" sz="1250" dirty="0">
                <a:solidFill>
                  <a:srgbClr val="FFD604"/>
                </a:solidFill>
                <a:latin typeface="Montserrat" pitchFamily="34" charset="0"/>
                <a:ea typeface="Montserrat" pitchFamily="34" charset="-122"/>
                <a:cs typeface="Montserrat" pitchFamily="34" charset="-120"/>
              </a:rPr>
              <a:t>Vùng tự quản (AS - Autonomous Systems)</a:t>
            </a:r>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 Mỗi AS là một tập hợp các router dưới sự quản lý của cùng một tổ chức, chia sẻ chính sách định tuyến chung.</a:t>
            </a:r>
            <a:endParaRPr lang="en-US" sz="1250" dirty="0"/>
          </a:p>
        </p:txBody>
      </p:sp>
      <p:pic>
        <p:nvPicPr>
          <p:cNvPr id="6" name="Image 0" descr="preencoded.png">    </p:cNvPr>
          <p:cNvPicPr>
            <a:picLocks noChangeAspect="1"/>
          </p:cNvPicPr>
          <p:nvPr/>
        </p:nvPicPr>
        <p:blipFill>
          <a:blip r:embed="rId1"/>
          <a:stretch>
            <a:fillRect/>
          </a:stretch>
        </p:blipFill>
        <p:spPr>
          <a:xfrm>
            <a:off x="7520583" y="1696164"/>
            <a:ext cx="6113145" cy="6113145"/>
          </a:xfrm>
          <a:prstGeom prst="rect">
            <a:avLst/>
          </a:prstGeom>
        </p:spPr>
      </p:pic>
      <p:sp>
        <p:nvSpPr>
          <p:cNvPr id="7" name="Shape 4"/>
          <p:cNvSpPr/>
          <p:nvPr/>
        </p:nvSpPr>
        <p:spPr>
          <a:xfrm>
            <a:off x="682466" y="8173879"/>
            <a:ext cx="6551652" cy="2432328"/>
          </a:xfrm>
          <a:prstGeom prst="roundRect">
            <a:avLst>
              <a:gd name="adj" fmla="val 2799"/>
            </a:avLst>
          </a:prstGeom>
          <a:solidFill>
            <a:srgbClr val="FFFFFF"/>
          </a:solidFill>
          <a:ln w="7620">
            <a:solidFill>
              <a:srgbClr val="D1DCFA"/>
            </a:solidFill>
            <a:prstDash val="solid"/>
          </a:ln>
        </p:spPr>
      </p:sp>
      <p:sp>
        <p:nvSpPr>
          <p:cNvPr id="8" name="Text 5"/>
          <p:cNvSpPr/>
          <p:nvPr/>
        </p:nvSpPr>
        <p:spPr>
          <a:xfrm>
            <a:off x="852130" y="8343543"/>
            <a:ext cx="2990493" cy="230148"/>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Montserrat Extra Bold" pitchFamily="34" charset="0"/>
                <a:ea typeface="Montserrat Extra Bold" pitchFamily="34" charset="-122"/>
                <a:cs typeface="Montserrat Extra Bold" pitchFamily="34" charset="-120"/>
              </a:rPr>
              <a:t>Intra-AS (Định tuyến nội vùng)</a:t>
            </a:r>
            <a:endParaRPr lang="en-US" sz="1450" dirty="0"/>
          </a:p>
        </p:txBody>
      </p:sp>
      <p:sp>
        <p:nvSpPr>
          <p:cNvPr id="9" name="Text 6"/>
          <p:cNvSpPr/>
          <p:nvPr/>
        </p:nvSpPr>
        <p:spPr>
          <a:xfrm>
            <a:off x="852130" y="8670846"/>
            <a:ext cx="6212324" cy="777597"/>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Định tuyến giữa các router </a:t>
            </a:r>
            <a:pPr algn="l" indent="0" marL="0">
              <a:lnSpc>
                <a:spcPts val="2000"/>
              </a:lnSpc>
              <a:buNone/>
            </a:pPr>
            <a:r>
              <a:rPr lang="en-US" sz="1250" b="1" dirty="0">
                <a:solidFill>
                  <a:srgbClr val="000000"/>
                </a:solidFill>
                <a:latin typeface="Montserrat" pitchFamily="34" charset="0"/>
                <a:ea typeface="Montserrat" pitchFamily="34" charset="-122"/>
                <a:cs typeface="Montserrat" pitchFamily="34" charset="-120"/>
              </a:rPr>
              <a:t>trong cùng</a:t>
            </a:r>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 một AS. Các router tin tưởng nhau hoàn toàn và tập trung vào tối ưu hóa hiệu năng (chi phí, độ trễ, băng thông).</a:t>
            </a:r>
            <a:endParaRPr lang="en-US" sz="1250" dirty="0"/>
          </a:p>
        </p:txBody>
      </p:sp>
      <p:sp>
        <p:nvSpPr>
          <p:cNvPr id="10" name="Text 7"/>
          <p:cNvSpPr/>
          <p:nvPr/>
        </p:nvSpPr>
        <p:spPr>
          <a:xfrm>
            <a:off x="852130" y="9545598"/>
            <a:ext cx="6212324"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000000"/>
                </a:solidFill>
                <a:latin typeface="Montserrat" pitchFamily="34" charset="0"/>
                <a:ea typeface="Montserrat" pitchFamily="34" charset="-122"/>
                <a:cs typeface="Montserrat" pitchFamily="34" charset="-120"/>
              </a:rPr>
              <a:t>Sử dụng giao thức: RIP, OSPF, EIGRP</a:t>
            </a:r>
            <a:endParaRPr lang="en-US" sz="1250" dirty="0"/>
          </a:p>
        </p:txBody>
      </p:sp>
      <p:sp>
        <p:nvSpPr>
          <p:cNvPr id="11" name="Text 8"/>
          <p:cNvSpPr/>
          <p:nvPr/>
        </p:nvSpPr>
        <p:spPr>
          <a:xfrm>
            <a:off x="852130" y="9861471"/>
            <a:ext cx="6212324"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000000"/>
                </a:solidFill>
                <a:latin typeface="Montserrat" pitchFamily="34" charset="0"/>
                <a:ea typeface="Montserrat" pitchFamily="34" charset="-122"/>
                <a:cs typeface="Montserrat" pitchFamily="34" charset="-120"/>
              </a:rPr>
              <a:t>Mục tiêu: Tối ưu đường đi</a:t>
            </a:r>
            <a:endParaRPr lang="en-US" sz="1250" dirty="0"/>
          </a:p>
        </p:txBody>
      </p:sp>
      <p:sp>
        <p:nvSpPr>
          <p:cNvPr id="12" name="Text 9"/>
          <p:cNvSpPr/>
          <p:nvPr/>
        </p:nvSpPr>
        <p:spPr>
          <a:xfrm>
            <a:off x="852130" y="10177343"/>
            <a:ext cx="6212324"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000000"/>
                </a:solidFill>
                <a:latin typeface="Montserrat" pitchFamily="34" charset="0"/>
                <a:ea typeface="Montserrat" pitchFamily="34" charset="-122"/>
                <a:cs typeface="Montserrat" pitchFamily="34" charset="-120"/>
              </a:rPr>
              <a:t>Quyền kiểm soát: Hoàn toàn</a:t>
            </a:r>
            <a:endParaRPr lang="en-US" sz="1250" dirty="0"/>
          </a:p>
        </p:txBody>
      </p:sp>
      <p:sp>
        <p:nvSpPr>
          <p:cNvPr id="13" name="Shape 10"/>
          <p:cNvSpPr/>
          <p:nvPr/>
        </p:nvSpPr>
        <p:spPr>
          <a:xfrm>
            <a:off x="7396162" y="8173879"/>
            <a:ext cx="6551771" cy="2432328"/>
          </a:xfrm>
          <a:prstGeom prst="roundRect">
            <a:avLst>
              <a:gd name="adj" fmla="val 2799"/>
            </a:avLst>
          </a:prstGeom>
          <a:solidFill>
            <a:srgbClr val="FFFFFF"/>
          </a:solidFill>
          <a:ln w="7620">
            <a:solidFill>
              <a:srgbClr val="D1DCFA"/>
            </a:solidFill>
            <a:prstDash val="solid"/>
          </a:ln>
        </p:spPr>
      </p:sp>
      <p:sp>
        <p:nvSpPr>
          <p:cNvPr id="14" name="Text 11"/>
          <p:cNvSpPr/>
          <p:nvPr/>
        </p:nvSpPr>
        <p:spPr>
          <a:xfrm>
            <a:off x="7565827" y="8343543"/>
            <a:ext cx="3046809" cy="230148"/>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Montserrat Extra Bold" pitchFamily="34" charset="0"/>
                <a:ea typeface="Montserrat Extra Bold" pitchFamily="34" charset="-122"/>
                <a:cs typeface="Montserrat Extra Bold" pitchFamily="34" charset="-120"/>
              </a:rPr>
              <a:t>Inter-AS (Định tuyến liên vùng)</a:t>
            </a:r>
            <a:endParaRPr lang="en-US" sz="1450" dirty="0"/>
          </a:p>
        </p:txBody>
      </p:sp>
      <p:sp>
        <p:nvSpPr>
          <p:cNvPr id="15" name="Text 12"/>
          <p:cNvSpPr/>
          <p:nvPr/>
        </p:nvSpPr>
        <p:spPr>
          <a:xfrm>
            <a:off x="7565827" y="8670846"/>
            <a:ext cx="6212443" cy="777597"/>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Định tuyến giữa các AS khác nhau. Quan tâm nhiều đến </a:t>
            </a:r>
            <a:pPr algn="l" indent="0" marL="0">
              <a:lnSpc>
                <a:spcPts val="2000"/>
              </a:lnSpc>
              <a:buNone/>
            </a:pPr>
            <a:r>
              <a:rPr lang="en-US" sz="1250" b="1" dirty="0">
                <a:solidFill>
                  <a:srgbClr val="000000"/>
                </a:solidFill>
                <a:latin typeface="Montserrat" pitchFamily="34" charset="0"/>
                <a:ea typeface="Montserrat" pitchFamily="34" charset="-122"/>
                <a:cs typeface="Montserrat" pitchFamily="34" charset="-120"/>
              </a:rPr>
              <a:t>chính sách</a:t>
            </a:r>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 (policy) hơn là hiệu năng thuần túy. Các AS có thể có mối quan hệ thương mại hoặc chính trị khác nhau.</a:t>
            </a:r>
            <a:endParaRPr lang="en-US" sz="1250" dirty="0"/>
          </a:p>
        </p:txBody>
      </p:sp>
      <p:sp>
        <p:nvSpPr>
          <p:cNvPr id="16" name="Text 13"/>
          <p:cNvSpPr/>
          <p:nvPr/>
        </p:nvSpPr>
        <p:spPr>
          <a:xfrm>
            <a:off x="7565827" y="9545598"/>
            <a:ext cx="6212443"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000000"/>
                </a:solidFill>
                <a:latin typeface="Montserrat" pitchFamily="34" charset="0"/>
                <a:ea typeface="Montserrat" pitchFamily="34" charset="-122"/>
                <a:cs typeface="Montserrat" pitchFamily="34" charset="-120"/>
              </a:rPr>
              <a:t>Sử dụng giao thức: BGP</a:t>
            </a:r>
            <a:endParaRPr lang="en-US" sz="1250" dirty="0"/>
          </a:p>
        </p:txBody>
      </p:sp>
      <p:sp>
        <p:nvSpPr>
          <p:cNvPr id="17" name="Text 14"/>
          <p:cNvSpPr/>
          <p:nvPr/>
        </p:nvSpPr>
        <p:spPr>
          <a:xfrm>
            <a:off x="7565827" y="9861471"/>
            <a:ext cx="6212443"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000000"/>
                </a:solidFill>
                <a:latin typeface="Montserrat" pitchFamily="34" charset="0"/>
                <a:ea typeface="Montserrat" pitchFamily="34" charset="-122"/>
                <a:cs typeface="Montserrat" pitchFamily="34" charset="-120"/>
              </a:rPr>
              <a:t>Mục tiêu: Tuân thủ chính sách</a:t>
            </a:r>
            <a:endParaRPr lang="en-US" sz="1250" dirty="0"/>
          </a:p>
        </p:txBody>
      </p:sp>
      <p:sp>
        <p:nvSpPr>
          <p:cNvPr id="18" name="Text 15"/>
          <p:cNvSpPr/>
          <p:nvPr/>
        </p:nvSpPr>
        <p:spPr>
          <a:xfrm>
            <a:off x="7565827" y="10177343"/>
            <a:ext cx="6212443" cy="25919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000000"/>
                </a:solidFill>
                <a:latin typeface="Montserrat" pitchFamily="34" charset="0"/>
                <a:ea typeface="Montserrat" pitchFamily="34" charset="-122"/>
                <a:cs typeface="Montserrat" pitchFamily="34" charset="-120"/>
              </a:rPr>
              <a:t>Quyền kiểm soát: Giới hạn</a:t>
            </a:r>
            <a:endParaRPr lang="en-US" sz="1250" dirty="0"/>
          </a:p>
        </p:txBody>
      </p:sp>
      <p:sp>
        <p:nvSpPr>
          <p:cNvPr id="19" name="Text 16"/>
          <p:cNvSpPr/>
          <p:nvPr/>
        </p:nvSpPr>
        <p:spPr>
          <a:xfrm>
            <a:off x="682466" y="10788491"/>
            <a:ext cx="13265468" cy="259199"/>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Montserrat" pitchFamily="34" charset="0"/>
                <a:ea typeface="Montserrat" pitchFamily="34" charset="-122"/>
                <a:cs typeface="Montserrat" pitchFamily="34" charset="-120"/>
              </a:rPr>
              <a:t>Kiến trúc phân cấp này cho phép Internet mở rộng quy mô một cách bền vững, đồng thời tôn trọng quyền tự chủ và chính sách của từng tổ chức quản lý mạng.</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2025-12-21T00:04:22Z</dcterms:created>
  <dcterms:modified xsi:type="dcterms:W3CDTF">2025-12-21T00:04:22Z</dcterms:modified>
</cp:coreProperties>
</file>